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4" r:id="rId26"/>
    <p:sldId id="285" r:id="rId27"/>
    <p:sldId id="286" r:id="rId28"/>
    <p:sldId id="287" r:id="rId29"/>
    <p:sldId id="299" r:id="rId30"/>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p:scale>
          <a:sx n="87" d="100"/>
          <a:sy n="87" d="100"/>
        </p:scale>
        <p:origin x="-432" y="-5"/>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4032199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9" name="Shape 9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10</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11</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1" name="Shape 21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0" name="Shape 22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9" name="Shape 22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7" name="Shape 2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17</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18</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1" name="Shape 26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9" name="Shape 26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8" name="Shape 27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24</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25</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62" name="Shape 3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26</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27</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28</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99" name="Shape 49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5" name="Shape 11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6" name="Shape 13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4" name="Shape 14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2" name="Shape 15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0" name="Shape 1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9</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1600200"/>
            <a:ext cx="12188700" cy="3657600"/>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14" name="Shape 14"/>
          <p:cNvGrpSpPr/>
          <p:nvPr/>
        </p:nvGrpSpPr>
        <p:grpSpPr>
          <a:xfrm>
            <a:off x="0" y="-1438"/>
            <a:ext cx="2435905" cy="6859503"/>
            <a:chOff x="0" y="-1438"/>
            <a:chExt cx="798029" cy="6859503"/>
          </a:xfrm>
        </p:grpSpPr>
        <p:sp>
          <p:nvSpPr>
            <p:cNvPr id="15" name="Shape 15"/>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7" name="Shape 17"/>
          <p:cNvGrpSpPr/>
          <p:nvPr/>
        </p:nvGrpSpPr>
        <p:grpSpPr>
          <a:xfrm flipH="1">
            <a:off x="9752918" y="0"/>
            <a:ext cx="2435905" cy="6859503"/>
            <a:chOff x="0" y="-1438"/>
            <a:chExt cx="798029" cy="6859503"/>
          </a:xfrm>
        </p:grpSpPr>
        <p:sp>
          <p:nvSpPr>
            <p:cNvPr id="18" name="Shape 18"/>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0" name="Shape 20"/>
          <p:cNvSpPr txBox="1">
            <a:spLocks noGrp="1"/>
          </p:cNvSpPr>
          <p:nvPr>
            <p:ph type="ctrTitle"/>
          </p:nvPr>
        </p:nvSpPr>
        <p:spPr>
          <a:xfrm>
            <a:off x="914161" y="2090913"/>
            <a:ext cx="10360500" cy="16505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21" name="Shape 21"/>
          <p:cNvSpPr txBox="1">
            <a:spLocks noGrp="1"/>
          </p:cNvSpPr>
          <p:nvPr>
            <p:ph type="subTitle" idx="1"/>
          </p:nvPr>
        </p:nvSpPr>
        <p:spPr>
          <a:xfrm>
            <a:off x="914161" y="3886200"/>
            <a:ext cx="10360500" cy="878099"/>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
        <p:nvSpPr>
          <p:cNvPr id="22" name="Shape 22"/>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a:off x="0" y="-1438"/>
            <a:ext cx="12188700" cy="15254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25" name="Shape 25"/>
          <p:cNvGrpSpPr/>
          <p:nvPr/>
        </p:nvGrpSpPr>
        <p:grpSpPr>
          <a:xfrm>
            <a:off x="0" y="-1438"/>
            <a:ext cx="865357" cy="6859503"/>
            <a:chOff x="0" y="-1438"/>
            <a:chExt cx="649180" cy="6859503"/>
          </a:xfrm>
        </p:grpSpPr>
        <p:sp>
          <p:nvSpPr>
            <p:cNvPr id="26" name="Shape 2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8" name="Shape 28"/>
          <p:cNvGrpSpPr/>
          <p:nvPr/>
        </p:nvGrpSpPr>
        <p:grpSpPr>
          <a:xfrm flipH="1">
            <a:off x="11323032" y="0"/>
            <a:ext cx="865357" cy="6859503"/>
            <a:chOff x="0" y="-1438"/>
            <a:chExt cx="649180" cy="6859503"/>
          </a:xfrm>
        </p:grpSpPr>
        <p:sp>
          <p:nvSpPr>
            <p:cNvPr id="29" name="Shape 2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1" name="Shape 31"/>
          <p:cNvSpPr/>
          <p:nvPr/>
        </p:nvSpPr>
        <p:spPr>
          <a:xfrm>
            <a:off x="0" y="6324600"/>
            <a:ext cx="12188700" cy="5348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609441" y="274637"/>
            <a:ext cx="10969799"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3" name="Shape 33"/>
          <p:cNvSpPr txBox="1">
            <a:spLocks noGrp="1"/>
          </p:cNvSpPr>
          <p:nvPr>
            <p:ph type="body" idx="1"/>
          </p:nvPr>
        </p:nvSpPr>
        <p:spPr>
          <a:xfrm>
            <a:off x="609441" y="1600200"/>
            <a:ext cx="10969799"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a:off x="0" y="-1438"/>
            <a:ext cx="12188700" cy="15254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7" name="Shape 37"/>
          <p:cNvGrpSpPr/>
          <p:nvPr/>
        </p:nvGrpSpPr>
        <p:grpSpPr>
          <a:xfrm>
            <a:off x="0" y="-1438"/>
            <a:ext cx="865357" cy="6859503"/>
            <a:chOff x="0" y="-1438"/>
            <a:chExt cx="649180" cy="6859503"/>
          </a:xfrm>
        </p:grpSpPr>
        <p:sp>
          <p:nvSpPr>
            <p:cNvPr id="38" name="Shape 3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0" name="Shape 40"/>
          <p:cNvGrpSpPr/>
          <p:nvPr/>
        </p:nvGrpSpPr>
        <p:grpSpPr>
          <a:xfrm flipH="1">
            <a:off x="11323032" y="0"/>
            <a:ext cx="865357" cy="6859503"/>
            <a:chOff x="0" y="-1438"/>
            <a:chExt cx="649180" cy="6859503"/>
          </a:xfrm>
        </p:grpSpPr>
        <p:sp>
          <p:nvSpPr>
            <p:cNvPr id="41" name="Shape 4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3" name="Shape 43"/>
          <p:cNvSpPr/>
          <p:nvPr/>
        </p:nvSpPr>
        <p:spPr>
          <a:xfrm>
            <a:off x="0" y="6324600"/>
            <a:ext cx="12188700" cy="5348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title"/>
          </p:nvPr>
        </p:nvSpPr>
        <p:spPr>
          <a:xfrm>
            <a:off x="609441" y="274637"/>
            <a:ext cx="10969799"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5" name="Shape 45"/>
          <p:cNvSpPr txBox="1">
            <a:spLocks noGrp="1"/>
          </p:cNvSpPr>
          <p:nvPr>
            <p:ph type="body" idx="1"/>
          </p:nvPr>
        </p:nvSpPr>
        <p:spPr>
          <a:xfrm>
            <a:off x="609441" y="1600200"/>
            <a:ext cx="5324699"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2"/>
          </p:nvPr>
        </p:nvSpPr>
        <p:spPr>
          <a:xfrm>
            <a:off x="6254735" y="1600200"/>
            <a:ext cx="5324699"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p:nvPr/>
        </p:nvSpPr>
        <p:spPr>
          <a:xfrm>
            <a:off x="0" y="-1438"/>
            <a:ext cx="12188700" cy="15254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0" name="Shape 50"/>
          <p:cNvGrpSpPr/>
          <p:nvPr/>
        </p:nvGrpSpPr>
        <p:grpSpPr>
          <a:xfrm>
            <a:off x="0" y="-1438"/>
            <a:ext cx="865357" cy="6859503"/>
            <a:chOff x="0" y="-1438"/>
            <a:chExt cx="649180" cy="6859503"/>
          </a:xfrm>
        </p:grpSpPr>
        <p:sp>
          <p:nvSpPr>
            <p:cNvPr id="51" name="Shape 5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2" name="Shape 5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3" name="Shape 53"/>
          <p:cNvGrpSpPr/>
          <p:nvPr/>
        </p:nvGrpSpPr>
        <p:grpSpPr>
          <a:xfrm flipH="1">
            <a:off x="11323032" y="0"/>
            <a:ext cx="865357" cy="6859503"/>
            <a:chOff x="0" y="-1438"/>
            <a:chExt cx="649180" cy="6859503"/>
          </a:xfrm>
        </p:grpSpPr>
        <p:sp>
          <p:nvSpPr>
            <p:cNvPr id="54" name="Shape 5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5" name="Shape 5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6" name="Shape 56"/>
          <p:cNvSpPr/>
          <p:nvPr/>
        </p:nvSpPr>
        <p:spPr>
          <a:xfrm>
            <a:off x="0" y="6324600"/>
            <a:ext cx="12188700" cy="5348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7" name="Shape 57"/>
          <p:cNvSpPr txBox="1">
            <a:spLocks noGrp="1"/>
          </p:cNvSpPr>
          <p:nvPr>
            <p:ph type="title"/>
          </p:nvPr>
        </p:nvSpPr>
        <p:spPr>
          <a:xfrm>
            <a:off x="609441" y="274637"/>
            <a:ext cx="10969799"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8" name="Shape 58"/>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9"/>
        <p:cNvGrpSpPr/>
        <p:nvPr/>
      </p:nvGrpSpPr>
      <p:grpSpPr>
        <a:xfrm>
          <a:off x="0" y="0"/>
          <a:ext cx="0" cy="0"/>
          <a:chOff x="0" y="0"/>
          <a:chExt cx="0" cy="0"/>
        </a:xfrm>
      </p:grpSpPr>
      <p:sp>
        <p:nvSpPr>
          <p:cNvPr id="60" name="Shape 60"/>
          <p:cNvSpPr/>
          <p:nvPr/>
        </p:nvSpPr>
        <p:spPr>
          <a:xfrm>
            <a:off x="0" y="-1438"/>
            <a:ext cx="12188700" cy="15254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1" name="Shape 61"/>
          <p:cNvGrpSpPr/>
          <p:nvPr/>
        </p:nvGrpSpPr>
        <p:grpSpPr>
          <a:xfrm>
            <a:off x="0" y="-1438"/>
            <a:ext cx="865357" cy="6859503"/>
            <a:chOff x="0" y="-1438"/>
            <a:chExt cx="649180" cy="6859503"/>
          </a:xfrm>
        </p:grpSpPr>
        <p:sp>
          <p:nvSpPr>
            <p:cNvPr id="62" name="Shape 6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3" name="Shape 6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4" name="Shape 64"/>
          <p:cNvGrpSpPr/>
          <p:nvPr/>
        </p:nvGrpSpPr>
        <p:grpSpPr>
          <a:xfrm flipH="1">
            <a:off x="11323032" y="0"/>
            <a:ext cx="865357" cy="6859503"/>
            <a:chOff x="0" y="-1438"/>
            <a:chExt cx="649180" cy="6859503"/>
          </a:xfrm>
        </p:grpSpPr>
        <p:sp>
          <p:nvSpPr>
            <p:cNvPr id="65" name="Shape 6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6" name="Shape 6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7" name="Shape 67"/>
          <p:cNvSpPr/>
          <p:nvPr/>
        </p:nvSpPr>
        <p:spPr>
          <a:xfrm>
            <a:off x="0" y="6324600"/>
            <a:ext cx="12188700" cy="5348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68" name="Shape 68"/>
          <p:cNvSpPr txBox="1">
            <a:spLocks noGrp="1"/>
          </p:cNvSpPr>
          <p:nvPr>
            <p:ph type="body" idx="1"/>
          </p:nvPr>
        </p:nvSpPr>
        <p:spPr>
          <a:xfrm>
            <a:off x="609441" y="5875078"/>
            <a:ext cx="10969799" cy="692700"/>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
        <p:nvSpPr>
          <p:cNvPr id="69" name="Shape 69"/>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sp>
        <p:nvSpPr>
          <p:cNvPr id="71" name="Shape 71"/>
          <p:cNvSpPr/>
          <p:nvPr/>
        </p:nvSpPr>
        <p:spPr>
          <a:xfrm>
            <a:off x="0" y="-1438"/>
            <a:ext cx="12188700" cy="15254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72" name="Shape 72"/>
          <p:cNvGrpSpPr/>
          <p:nvPr/>
        </p:nvGrpSpPr>
        <p:grpSpPr>
          <a:xfrm>
            <a:off x="0" y="-1438"/>
            <a:ext cx="865357" cy="6859503"/>
            <a:chOff x="0" y="-1438"/>
            <a:chExt cx="649180" cy="6859503"/>
          </a:xfrm>
        </p:grpSpPr>
        <p:sp>
          <p:nvSpPr>
            <p:cNvPr id="73" name="Shape 7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4" name="Shape 7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75" name="Shape 75"/>
          <p:cNvGrpSpPr/>
          <p:nvPr/>
        </p:nvGrpSpPr>
        <p:grpSpPr>
          <a:xfrm flipH="1">
            <a:off x="11323032" y="0"/>
            <a:ext cx="865357" cy="6859503"/>
            <a:chOff x="0" y="-1438"/>
            <a:chExt cx="649180" cy="6859503"/>
          </a:xfrm>
        </p:grpSpPr>
        <p:sp>
          <p:nvSpPr>
            <p:cNvPr id="76" name="Shape 7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7" name="Shape 7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78" name="Shape 78"/>
          <p:cNvSpPr/>
          <p:nvPr/>
        </p:nvSpPr>
        <p:spPr>
          <a:xfrm>
            <a:off x="0" y="6324600"/>
            <a:ext cx="12188700" cy="5348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79" name="Shape 79"/>
          <p:cNvSpPr txBox="1">
            <a:spLocks noGrp="1"/>
          </p:cNvSpPr>
          <p:nvPr>
            <p:ph type="sldNum" idx="12"/>
          </p:nvPr>
        </p:nvSpPr>
        <p:spPr>
          <a:xfrm>
            <a:off x="11406084" y="6333134"/>
            <a:ext cx="7313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293812" y="381000"/>
            <a:ext cx="96012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a:off x="1293812" y="1676399"/>
            <a:ext cx="4701000" cy="762000"/>
          </a:xfrm>
          <a:prstGeom prst="rect">
            <a:avLst/>
          </a:prstGeom>
          <a:noFill/>
          <a:ln>
            <a:noFill/>
          </a:ln>
        </p:spPr>
        <p:txBody>
          <a:bodyPr lIns="91425" tIns="91425" rIns="91425" bIns="91425" anchor="ctr"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83" name="Shape 83"/>
          <p:cNvSpPr txBox="1">
            <a:spLocks noGrp="1"/>
          </p:cNvSpPr>
          <p:nvPr>
            <p:ph type="body" idx="2"/>
          </p:nvPr>
        </p:nvSpPr>
        <p:spPr>
          <a:xfrm>
            <a:off x="1293812" y="2516457"/>
            <a:ext cx="4701000" cy="3655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1600200" rtl="0">
              <a:spcBef>
                <a:spcPts val="0"/>
              </a:spcBef>
              <a:defRPr/>
            </a:lvl6pPr>
            <a:lvl7pPr marL="1874520" rtl="0">
              <a:spcBef>
                <a:spcPts val="0"/>
              </a:spcBef>
              <a:defRPr/>
            </a:lvl7pPr>
            <a:lvl8pPr marL="2148840" rtl="0">
              <a:spcBef>
                <a:spcPts val="0"/>
              </a:spcBef>
              <a:defRPr/>
            </a:lvl8pPr>
            <a:lvl9pPr marL="2423160" rtl="0">
              <a:spcBef>
                <a:spcPts val="0"/>
              </a:spcBef>
              <a:defRPr/>
            </a:lvl9pPr>
          </a:lstStyle>
          <a:p>
            <a:endParaRPr/>
          </a:p>
        </p:txBody>
      </p:sp>
      <p:sp>
        <p:nvSpPr>
          <p:cNvPr id="84" name="Shape 84"/>
          <p:cNvSpPr txBox="1">
            <a:spLocks noGrp="1"/>
          </p:cNvSpPr>
          <p:nvPr>
            <p:ph type="body" idx="3"/>
          </p:nvPr>
        </p:nvSpPr>
        <p:spPr>
          <a:xfrm>
            <a:off x="6191753" y="1676399"/>
            <a:ext cx="4703400" cy="762000"/>
          </a:xfrm>
          <a:prstGeom prst="rect">
            <a:avLst/>
          </a:prstGeom>
          <a:noFill/>
          <a:ln>
            <a:noFill/>
          </a:ln>
        </p:spPr>
        <p:txBody>
          <a:bodyPr lIns="91425" tIns="91425" rIns="91425" bIns="91425" anchor="ctr"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85" name="Shape 85"/>
          <p:cNvSpPr txBox="1">
            <a:spLocks noGrp="1"/>
          </p:cNvSpPr>
          <p:nvPr>
            <p:ph type="body" idx="4"/>
          </p:nvPr>
        </p:nvSpPr>
        <p:spPr>
          <a:xfrm>
            <a:off x="6191753" y="2516457"/>
            <a:ext cx="4703400" cy="3655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1600200" rtl="0">
              <a:spcBef>
                <a:spcPts val="0"/>
              </a:spcBef>
              <a:defRPr/>
            </a:lvl6pPr>
            <a:lvl7pPr marL="1874520" rtl="0">
              <a:spcBef>
                <a:spcPts val="0"/>
              </a:spcBef>
              <a:defRPr/>
            </a:lvl7pPr>
            <a:lvl8pPr marL="2148840" rtl="0">
              <a:spcBef>
                <a:spcPts val="0"/>
              </a:spcBef>
              <a:defRPr/>
            </a:lvl8pPr>
            <a:lvl9pPr marL="2423160" rtl="0">
              <a:spcBef>
                <a:spcPts val="0"/>
              </a:spcBef>
              <a:defRPr/>
            </a:lvl9pPr>
          </a:lstStyle>
          <a:p>
            <a:endParaRPr/>
          </a:p>
        </p:txBody>
      </p:sp>
      <p:sp>
        <p:nvSpPr>
          <p:cNvPr id="86" name="Shape 86"/>
          <p:cNvSpPr txBox="1">
            <a:spLocks noGrp="1"/>
          </p:cNvSpPr>
          <p:nvPr>
            <p:ph type="dt" idx="10"/>
          </p:nvPr>
        </p:nvSpPr>
        <p:spPr>
          <a:xfrm>
            <a:off x="1271780" y="6356351"/>
            <a:ext cx="2844000"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164514" y="6356351"/>
            <a:ext cx="3859799"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8051225" y="6356351"/>
            <a:ext cx="2844000" cy="365099"/>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rgbClr val="191919"/>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2C53E"/>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441" y="274637"/>
            <a:ext cx="10969799" cy="11430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10" name="Shape 10"/>
          <p:cNvSpPr txBox="1">
            <a:spLocks noGrp="1"/>
          </p:cNvSpPr>
          <p:nvPr>
            <p:ph type="body" idx="1"/>
          </p:nvPr>
        </p:nvSpPr>
        <p:spPr>
          <a:xfrm>
            <a:off x="609441" y="1600200"/>
            <a:ext cx="10969799" cy="4967700"/>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
        <p:nvSpPr>
          <p:cNvPr id="11" name="Shape 11"/>
          <p:cNvSpPr txBox="1">
            <a:spLocks noGrp="1"/>
          </p:cNvSpPr>
          <p:nvPr>
            <p:ph type="sldNum" idx="12"/>
          </p:nvPr>
        </p:nvSpPr>
        <p:spPr>
          <a:xfrm>
            <a:off x="11406084" y="6333134"/>
            <a:ext cx="7313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latin typeface="Trebuchet MS"/>
                <a:ea typeface="Trebuchet MS"/>
                <a:cs typeface="Trebuchet MS"/>
                <a:sym typeface="Trebuchet MS"/>
              </a:defRPr>
            </a:lvl1pPr>
          </a:lstStyle>
          <a:p>
            <a:pPr>
              <a:spcBef>
                <a:spcPts val="0"/>
              </a:spcBef>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canadianencyclopedia.ca/en/article/battle-of-ypres/" TargetMode="External"/><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hyperlink" Target="http://www.thecanadianencyclopedia.ca/en/article/mcgill-universit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549800" y="2806875"/>
            <a:ext cx="10633199" cy="1152000"/>
          </a:xfrm>
          <a:prstGeom prst="roundRect">
            <a:avLst>
              <a:gd name="adj" fmla="val 16667"/>
            </a:avLst>
          </a:prstGeom>
          <a:solidFill>
            <a:srgbClr val="DDDDD8">
              <a:alpha val="22745"/>
            </a:srgbClr>
          </a:solidFill>
          <a:ln>
            <a:noFill/>
          </a:ln>
        </p:spPr>
        <p:txBody>
          <a:bodyPr lIns="91425" tIns="45700" rIns="91425" bIns="45700" anchor="ctr" anchorCtr="0">
            <a:noAutofit/>
          </a:bodyPr>
          <a:lstStyle/>
          <a:p>
            <a:pPr marL="0" marR="0" lvl="0" indent="0" algn="l" rtl="0">
              <a:spcBef>
                <a:spcPts val="0"/>
              </a:spcBef>
              <a:buSzPct val="25000"/>
              <a:buNone/>
            </a:pPr>
            <a:r>
              <a:rPr lang="en-US" sz="6600">
                <a:solidFill>
                  <a:schemeClr val="dk1"/>
                </a:solidFill>
                <a:latin typeface="Black Ops One"/>
                <a:ea typeface="Black Ops One"/>
                <a:cs typeface="Black Ops One"/>
                <a:sym typeface="Black Ops One"/>
              </a:rPr>
              <a:t>WAR IN THE TRENCHES</a:t>
            </a:r>
          </a:p>
        </p:txBody>
      </p:sp>
      <p:sp>
        <p:nvSpPr>
          <p:cNvPr id="96" name="Shape 96"/>
          <p:cNvSpPr/>
          <p:nvPr/>
        </p:nvSpPr>
        <p:spPr>
          <a:xfrm>
            <a:off x="531933" y="4103021"/>
            <a:ext cx="10633199" cy="791999"/>
          </a:xfrm>
          <a:prstGeom prst="roundRect">
            <a:avLst>
              <a:gd name="adj" fmla="val 16667"/>
            </a:avLst>
          </a:prstGeom>
          <a:solidFill>
            <a:srgbClr val="DDDDD8">
              <a:alpha val="22745"/>
            </a:srgbClr>
          </a:solidFill>
          <a:ln>
            <a:noFill/>
          </a:ln>
        </p:spPr>
        <p:txBody>
          <a:bodyPr lIns="91425" tIns="45700" rIns="91425" bIns="45700" anchor="ctr" anchorCtr="0">
            <a:noAutofit/>
          </a:bodyPr>
          <a:lstStyle/>
          <a:p>
            <a:pPr marL="0" marR="0" lvl="0" indent="0" algn="l" rtl="0">
              <a:spcBef>
                <a:spcPts val="0"/>
              </a:spcBef>
              <a:buSzPct val="25000"/>
              <a:buNone/>
            </a:pPr>
            <a:r>
              <a:rPr lang="en-US" sz="2800" b="0" i="0" u="none" strike="noStrike" cap="none" baseline="0">
                <a:solidFill>
                  <a:schemeClr val="dk1"/>
                </a:solidFill>
                <a:latin typeface="Black Ops One"/>
                <a:ea typeface="Black Ops One"/>
                <a:cs typeface="Black Ops One"/>
                <a:sym typeface="Black Ops One"/>
              </a:rPr>
              <a:t>BY: </a:t>
            </a:r>
            <a:r>
              <a:rPr lang="en-US" sz="2800">
                <a:solidFill>
                  <a:schemeClr val="dk1"/>
                </a:solidFill>
                <a:latin typeface="Black Ops One"/>
                <a:ea typeface="Black Ops One"/>
                <a:cs typeface="Black Ops One"/>
                <a:sym typeface="Black Ops One"/>
              </a:rPr>
              <a:t>SANJAE, ANGELA, LAURA, AND ELIZABETH</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041" y="-30162"/>
            <a:ext cx="109697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Animals and Pests</a:t>
            </a:r>
          </a:p>
        </p:txBody>
      </p:sp>
      <p:sp>
        <p:nvSpPr>
          <p:cNvPr id="171" name="Shape 171"/>
          <p:cNvSpPr txBox="1">
            <a:spLocks noGrp="1"/>
          </p:cNvSpPr>
          <p:nvPr>
            <p:ph type="body" idx="1"/>
          </p:nvPr>
        </p:nvSpPr>
        <p:spPr>
          <a:xfrm>
            <a:off x="457050" y="1112850"/>
            <a:ext cx="10969799" cy="5587499"/>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DDDDD8"/>
                </a:solidFill>
                <a:latin typeface="Bree Serif"/>
                <a:ea typeface="Bree Serif"/>
                <a:cs typeface="Bree Serif"/>
                <a:sym typeface="Bree Serif"/>
              </a:rPr>
              <a:t>Rats</a:t>
            </a:r>
          </a:p>
          <a:p>
            <a:pPr marL="457200" lvl="0" indent="-368300" rtl="0">
              <a:lnSpc>
                <a:spcPct val="115000"/>
              </a:lnSpc>
              <a:spcBef>
                <a:spcPts val="0"/>
              </a:spcBef>
              <a:buClr>
                <a:srgbClr val="000000"/>
              </a:buClr>
              <a:buSzPct val="100000"/>
              <a:buFont typeface="Bree Serif"/>
              <a:buChar char="●"/>
            </a:pPr>
            <a:r>
              <a:rPr lang="en-US" sz="2200">
                <a:solidFill>
                  <a:srgbClr val="000000"/>
                </a:solidFill>
                <a:latin typeface="Bree Serif"/>
                <a:ea typeface="Bree Serif"/>
                <a:cs typeface="Bree Serif"/>
                <a:sym typeface="Bree Serif"/>
              </a:rPr>
              <a:t>brown rats and black rats</a:t>
            </a:r>
          </a:p>
          <a:p>
            <a:pPr marL="457200" lvl="0" indent="-368300" rtl="0">
              <a:lnSpc>
                <a:spcPct val="115000"/>
              </a:lnSpc>
              <a:spcBef>
                <a:spcPts val="0"/>
              </a:spcBef>
              <a:buClr>
                <a:srgbClr val="000000"/>
              </a:buClr>
              <a:buSzPct val="100000"/>
              <a:buFont typeface="Bree Serif"/>
              <a:buChar char="●"/>
            </a:pPr>
            <a:r>
              <a:rPr lang="en-US" sz="2200">
                <a:solidFill>
                  <a:srgbClr val="000000"/>
                </a:solidFill>
                <a:latin typeface="Bree Serif"/>
                <a:ea typeface="Bree Serif"/>
                <a:cs typeface="Bree Serif"/>
                <a:sym typeface="Bree Serif"/>
              </a:rPr>
              <a:t>can grow to the size of a cat</a:t>
            </a:r>
          </a:p>
          <a:p>
            <a:pPr marL="457200" lvl="0" indent="-368300" rtl="0">
              <a:lnSpc>
                <a:spcPct val="115000"/>
              </a:lnSpc>
              <a:spcBef>
                <a:spcPts val="0"/>
              </a:spcBef>
              <a:buClr>
                <a:srgbClr val="000000"/>
              </a:buClr>
              <a:buSzPct val="100000"/>
              <a:buFont typeface="Bree Serif"/>
              <a:buChar char="●"/>
            </a:pPr>
            <a:r>
              <a:rPr lang="en-US" sz="2200">
                <a:solidFill>
                  <a:srgbClr val="000000"/>
                </a:solidFill>
                <a:latin typeface="Bree Serif"/>
                <a:ea typeface="Bree Serif"/>
                <a:cs typeface="Bree Serif"/>
                <a:sym typeface="Bree Serif"/>
              </a:rPr>
              <a:t>1 rat couple can produce 900 offspring per year</a:t>
            </a:r>
          </a:p>
          <a:p>
            <a:pPr marL="457200" lvl="0" indent="-368300" rtl="0">
              <a:lnSpc>
                <a:spcPct val="115000"/>
              </a:lnSpc>
              <a:spcBef>
                <a:spcPts val="0"/>
              </a:spcBef>
              <a:buClr>
                <a:srgbClr val="000000"/>
              </a:buClr>
              <a:buSzPct val="100000"/>
              <a:buFont typeface="Bree Serif"/>
              <a:buChar char="●"/>
            </a:pPr>
            <a:r>
              <a:rPr lang="en-US" sz="2200">
                <a:solidFill>
                  <a:srgbClr val="000000"/>
                </a:solidFill>
                <a:latin typeface="Bree Serif"/>
                <a:ea typeface="Bree Serif"/>
                <a:cs typeface="Bree Serif"/>
                <a:sym typeface="Bree Serif"/>
              </a:rPr>
              <a:t>spread infection and contaminate food</a:t>
            </a:r>
          </a:p>
          <a:p>
            <a:pPr rtl="0">
              <a:lnSpc>
                <a:spcPct val="115000"/>
              </a:lnSpc>
              <a:spcBef>
                <a:spcPts val="0"/>
              </a:spcBef>
              <a:buNone/>
            </a:pPr>
            <a:r>
              <a:rPr lang="en-US">
                <a:solidFill>
                  <a:srgbClr val="DDDDD8"/>
                </a:solidFill>
                <a:latin typeface="Bree Serif"/>
                <a:ea typeface="Bree Serif"/>
                <a:cs typeface="Bree Serif"/>
                <a:sym typeface="Bree Serif"/>
              </a:rPr>
              <a:t>Lice</a:t>
            </a:r>
          </a:p>
          <a:p>
            <a:pPr marL="457200" lvl="0" indent="-368300" rtl="0">
              <a:lnSpc>
                <a:spcPct val="115000"/>
              </a:lnSpc>
              <a:spcBef>
                <a:spcPts val="0"/>
              </a:spcBef>
              <a:buClr>
                <a:schemeClr val="dk1"/>
              </a:buClr>
              <a:buSzPct val="100000"/>
              <a:buFont typeface="Bree Serif"/>
              <a:buChar char="●"/>
            </a:pPr>
            <a:r>
              <a:rPr lang="en-US" sz="2200">
                <a:solidFill>
                  <a:schemeClr val="dk1"/>
                </a:solidFill>
                <a:latin typeface="Bree Serif"/>
                <a:ea typeface="Bree Serif"/>
                <a:cs typeface="Bree Serif"/>
                <a:sym typeface="Bree Serif"/>
              </a:rPr>
              <a:t>major cause of trench fever</a:t>
            </a:r>
          </a:p>
          <a:p>
            <a:pPr marL="457200" lvl="0" indent="-368300" rtl="0">
              <a:lnSpc>
                <a:spcPct val="115000"/>
              </a:lnSpc>
              <a:spcBef>
                <a:spcPts val="0"/>
              </a:spcBef>
              <a:buClr>
                <a:schemeClr val="dk1"/>
              </a:buClr>
              <a:buSzPct val="100000"/>
              <a:buFont typeface="Bree Serif"/>
              <a:buChar char="●"/>
            </a:pPr>
            <a:r>
              <a:rPr lang="en-US" sz="2200">
                <a:solidFill>
                  <a:schemeClr val="dk1"/>
                </a:solidFill>
                <a:latin typeface="Bree Serif"/>
                <a:ea typeface="Bree Serif"/>
                <a:cs typeface="Bree Serif"/>
                <a:sym typeface="Bree Serif"/>
              </a:rPr>
              <a:t>breed in seams of clothes, causing people to itch</a:t>
            </a:r>
          </a:p>
          <a:p>
            <a:pPr marL="457200" lvl="0" indent="-368300" rtl="0">
              <a:lnSpc>
                <a:spcPct val="115000"/>
              </a:lnSpc>
              <a:spcBef>
                <a:spcPts val="0"/>
              </a:spcBef>
              <a:buClr>
                <a:schemeClr val="dk1"/>
              </a:buClr>
              <a:buSzPct val="100000"/>
              <a:buFont typeface="Bree Serif"/>
              <a:buChar char="●"/>
            </a:pPr>
            <a:r>
              <a:rPr lang="en-US" sz="2200">
                <a:solidFill>
                  <a:schemeClr val="dk1"/>
                </a:solidFill>
                <a:latin typeface="Bree Serif"/>
                <a:ea typeface="Bree Serif"/>
                <a:cs typeface="Bree Serif"/>
                <a:sym typeface="Bree Serif"/>
              </a:rPr>
              <a:t>scrape them off using knife</a:t>
            </a:r>
          </a:p>
          <a:p>
            <a:pPr rtl="0">
              <a:lnSpc>
                <a:spcPct val="115000"/>
              </a:lnSpc>
              <a:spcBef>
                <a:spcPts val="0"/>
              </a:spcBef>
              <a:buNone/>
            </a:pPr>
            <a:r>
              <a:rPr lang="en-US">
                <a:solidFill>
                  <a:srgbClr val="DDDDD8"/>
                </a:solidFill>
                <a:latin typeface="Bree Serif"/>
                <a:ea typeface="Bree Serif"/>
                <a:cs typeface="Bree Serif"/>
                <a:sym typeface="Bree Serif"/>
              </a:rPr>
              <a:t>Others</a:t>
            </a:r>
          </a:p>
          <a:p>
            <a:pPr marL="457200" lvl="0" indent="-368300" rtl="0">
              <a:lnSpc>
                <a:spcPct val="115000"/>
              </a:lnSpc>
              <a:spcBef>
                <a:spcPts val="0"/>
              </a:spcBef>
              <a:buClr>
                <a:schemeClr val="dk1"/>
              </a:buClr>
              <a:buSzPct val="100000"/>
              <a:buFont typeface="Bree Serif"/>
              <a:buChar char="●"/>
            </a:pPr>
            <a:r>
              <a:rPr lang="en-US" sz="2200">
                <a:solidFill>
                  <a:schemeClr val="dk1"/>
                </a:solidFill>
                <a:latin typeface="Bree Serif"/>
                <a:ea typeface="Bree Serif"/>
                <a:cs typeface="Bree Serif"/>
                <a:sym typeface="Bree Serif"/>
              </a:rPr>
              <a:t>frogs can be found everywhere</a:t>
            </a:r>
          </a:p>
          <a:p>
            <a:pPr marL="457200" lvl="0" indent="-368300" rtl="0">
              <a:lnSpc>
                <a:spcPct val="115000"/>
              </a:lnSpc>
              <a:spcBef>
                <a:spcPts val="0"/>
              </a:spcBef>
              <a:buClr>
                <a:schemeClr val="dk1"/>
              </a:buClr>
              <a:buSzPct val="100000"/>
              <a:buFont typeface="Bree Serif"/>
              <a:buChar char="●"/>
            </a:pPr>
            <a:r>
              <a:rPr lang="en-US" sz="2200">
                <a:solidFill>
                  <a:schemeClr val="dk1"/>
                </a:solidFill>
                <a:latin typeface="Bree Serif"/>
                <a:ea typeface="Bree Serif"/>
                <a:cs typeface="Bree Serif"/>
                <a:sym typeface="Bree Serif"/>
              </a:rPr>
              <a:t>trench covered with red slugs &amp; huge horrific beetles</a:t>
            </a:r>
          </a:p>
        </p:txBody>
      </p:sp>
      <p:pic>
        <p:nvPicPr>
          <p:cNvPr id="172" name="Shape 172"/>
          <p:cNvPicPr preferRelativeResize="0"/>
          <p:nvPr/>
        </p:nvPicPr>
        <p:blipFill>
          <a:blip r:embed="rId3">
            <a:alphaModFix/>
          </a:blip>
          <a:stretch>
            <a:fillRect/>
          </a:stretch>
        </p:blipFill>
        <p:spPr>
          <a:xfrm>
            <a:off x="7470150" y="1241700"/>
            <a:ext cx="3956699" cy="2225649"/>
          </a:xfrm>
          <a:prstGeom prst="rect">
            <a:avLst/>
          </a:prstGeom>
          <a:noFill/>
          <a:ln>
            <a:noFill/>
          </a:ln>
        </p:spPr>
      </p:pic>
      <p:pic>
        <p:nvPicPr>
          <p:cNvPr id="173" name="Shape 173"/>
          <p:cNvPicPr preferRelativeResize="0"/>
          <p:nvPr/>
        </p:nvPicPr>
        <p:blipFill>
          <a:blip r:embed="rId4">
            <a:alphaModFix/>
          </a:blip>
          <a:stretch>
            <a:fillRect/>
          </a:stretch>
        </p:blipFill>
        <p:spPr>
          <a:xfrm>
            <a:off x="7597800" y="3681125"/>
            <a:ext cx="3829050" cy="287655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041" y="-30162"/>
            <a:ext cx="109697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The Bad Smell...</a:t>
            </a:r>
          </a:p>
        </p:txBody>
      </p:sp>
      <p:sp>
        <p:nvSpPr>
          <p:cNvPr id="180" name="Shape 180"/>
          <p:cNvSpPr txBox="1">
            <a:spLocks noGrp="1"/>
          </p:cNvSpPr>
          <p:nvPr>
            <p:ph type="body" idx="1"/>
          </p:nvPr>
        </p:nvSpPr>
        <p:spPr>
          <a:xfrm>
            <a:off x="457050" y="1112850"/>
            <a:ext cx="10969799" cy="55874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A messy mixture…</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dead bodies buried nearby</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latrines (toilets) overflow</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soldiers unable to bath for weeks or months</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cresol/chloride</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cordite</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poison gas</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rotting sandbags</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stagnant mud</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cigarette smoke</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food</a:t>
            </a:r>
          </a:p>
        </p:txBody>
      </p:sp>
      <p:pic>
        <p:nvPicPr>
          <p:cNvPr id="181" name="Shape 181"/>
          <p:cNvPicPr preferRelativeResize="0"/>
          <p:nvPr/>
        </p:nvPicPr>
        <p:blipFill>
          <a:blip r:embed="rId3">
            <a:alphaModFix/>
          </a:blip>
          <a:stretch>
            <a:fillRect/>
          </a:stretch>
        </p:blipFill>
        <p:spPr>
          <a:xfrm>
            <a:off x="7226225" y="1857075"/>
            <a:ext cx="4565625" cy="3448949"/>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33241" y="46037"/>
            <a:ext cx="109697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CARING FOR THE WOUNDED</a:t>
            </a:r>
          </a:p>
        </p:txBody>
      </p:sp>
      <p:sp>
        <p:nvSpPr>
          <p:cNvPr id="197" name="Shape 197"/>
          <p:cNvSpPr txBox="1">
            <a:spLocks noGrp="1"/>
          </p:cNvSpPr>
          <p:nvPr>
            <p:ph type="body" idx="1"/>
          </p:nvPr>
        </p:nvSpPr>
        <p:spPr>
          <a:xfrm>
            <a:off x="533249" y="1395350"/>
            <a:ext cx="7247999" cy="4984199"/>
          </a:xfrm>
          <a:prstGeom prst="rect">
            <a:avLst/>
          </a:prstGeom>
        </p:spPr>
        <p:txBody>
          <a:bodyPr lIns="91425" tIns="91425" rIns="91425" bIns="91425" anchor="t" anchorCtr="0">
            <a:noAutofit/>
          </a:bodyPr>
          <a:lstStyle/>
          <a:p>
            <a:pPr lvl="0" rtl="0">
              <a:lnSpc>
                <a:spcPct val="115000"/>
              </a:lnSpc>
              <a:spcBef>
                <a:spcPts val="0"/>
              </a:spcBef>
              <a:buClr>
                <a:schemeClr val="dk1"/>
              </a:buClr>
              <a:buSzPct val="50000"/>
              <a:buFont typeface="Arial"/>
              <a:buNone/>
            </a:pPr>
            <a:r>
              <a:rPr lang="en-US" sz="2200">
                <a:solidFill>
                  <a:schemeClr val="dk1"/>
                </a:solidFill>
                <a:latin typeface="Bree Serif"/>
                <a:ea typeface="Bree Serif"/>
                <a:cs typeface="Bree Serif"/>
                <a:sym typeface="Bree Serif"/>
              </a:rPr>
              <a:t>The first World War caused a lot of casualties. The creation of new weapons caused damage that was unknown to doctors at that time. Most soldiers serving in the war were injured during the war. It was highly unlikely that soldiers in the front lines were left uninjured.</a:t>
            </a:r>
          </a:p>
          <a:p>
            <a:pPr rtl="0">
              <a:spcBef>
                <a:spcPts val="0"/>
              </a:spcBef>
              <a:buNone/>
            </a:pPr>
            <a:r>
              <a:rPr lang="en-US">
                <a:latin typeface="Bree Serif"/>
                <a:ea typeface="Bree Serif"/>
                <a:cs typeface="Bree Serif"/>
                <a:sym typeface="Bree Serif"/>
              </a:rPr>
              <a:t>How soldiers got sick in the trenches:</a:t>
            </a:r>
          </a:p>
          <a:p>
            <a:pPr lvl="0" rtl="0">
              <a:lnSpc>
                <a:spcPct val="115000"/>
              </a:lnSpc>
              <a:spcBef>
                <a:spcPts val="0"/>
              </a:spcBef>
              <a:buClr>
                <a:schemeClr val="dk1"/>
              </a:buClr>
              <a:buSzPct val="50000"/>
              <a:buFont typeface="Arial"/>
              <a:buNone/>
            </a:pPr>
            <a:r>
              <a:rPr lang="en-US" sz="2200">
                <a:solidFill>
                  <a:schemeClr val="dk1"/>
                </a:solidFill>
                <a:latin typeface="Bree Serif"/>
                <a:ea typeface="Bree Serif"/>
                <a:cs typeface="Bree Serif"/>
                <a:sym typeface="Bree Serif"/>
              </a:rPr>
              <a:t>Soldiers mostly received wounds from new weapons like machine guns, artillery, and tanks as they would fight on the front line. But those were not the only reasons as to why the soldiers got hurt. Soldiers would also suffer from illnesses and diseases caused by the dreadful conditions in the trenches. </a:t>
            </a:r>
          </a:p>
          <a:p>
            <a:pPr lvl="0" rtl="0">
              <a:spcBef>
                <a:spcPts val="0"/>
              </a:spcBef>
              <a:buClr>
                <a:srgbClr val="000000"/>
              </a:buClr>
              <a:buFont typeface="Arial"/>
              <a:buNone/>
            </a:pPr>
            <a:endParaRPr sz="2200">
              <a:latin typeface="Bree Serif"/>
              <a:ea typeface="Bree Serif"/>
              <a:cs typeface="Bree Serif"/>
              <a:sym typeface="Bree Serif"/>
            </a:endParaRPr>
          </a:p>
        </p:txBody>
      </p:sp>
      <p:pic>
        <p:nvPicPr>
          <p:cNvPr id="198" name="Shape 198"/>
          <p:cNvPicPr preferRelativeResize="0"/>
          <p:nvPr/>
        </p:nvPicPr>
        <p:blipFill>
          <a:blip r:embed="rId3">
            <a:alphaModFix/>
          </a:blip>
          <a:stretch>
            <a:fillRect/>
          </a:stretch>
        </p:blipFill>
        <p:spPr>
          <a:xfrm>
            <a:off x="8127100" y="1673675"/>
            <a:ext cx="3752724" cy="3168224"/>
          </a:xfrm>
          <a:prstGeom prst="rect">
            <a:avLst/>
          </a:prstGeom>
          <a:noFill/>
          <a:ln>
            <a:noFill/>
          </a:ln>
        </p:spPr>
      </p:pic>
      <p:sp>
        <p:nvSpPr>
          <p:cNvPr id="199" name="Shape 199"/>
          <p:cNvSpPr txBox="1"/>
          <p:nvPr/>
        </p:nvSpPr>
        <p:spPr>
          <a:xfrm>
            <a:off x="8127100" y="4783925"/>
            <a:ext cx="3463500" cy="700800"/>
          </a:xfrm>
          <a:prstGeom prst="rect">
            <a:avLst/>
          </a:prstGeom>
          <a:noFill/>
          <a:ln>
            <a:noFill/>
          </a:ln>
        </p:spPr>
        <p:txBody>
          <a:bodyPr lIns="91425" tIns="91425" rIns="91425" bIns="91425" anchor="t" anchorCtr="0">
            <a:noAutofit/>
          </a:bodyPr>
          <a:lstStyle/>
          <a:p>
            <a:pPr lvl="0" rtl="0">
              <a:spcBef>
                <a:spcPts val="0"/>
              </a:spcBef>
              <a:buNone/>
            </a:pPr>
            <a:r>
              <a:rPr lang="en-US" sz="2000">
                <a:solidFill>
                  <a:srgbClr val="DDDDD8"/>
                </a:solidFill>
                <a:latin typeface="Bree Serif"/>
                <a:ea typeface="Bree Serif"/>
                <a:cs typeface="Bree Serif"/>
                <a:sym typeface="Bree Serif"/>
              </a:rPr>
              <a:t>Fighting on the front line</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09441" y="274637"/>
            <a:ext cx="10969799" cy="1143000"/>
          </a:xfrm>
          <a:prstGeom prst="rect">
            <a:avLst/>
          </a:prstGeom>
        </p:spPr>
        <p:txBody>
          <a:bodyPr lIns="91425" tIns="91425" rIns="91425" bIns="91425" anchor="b" anchorCtr="0">
            <a:noAutofit/>
          </a:bodyPr>
          <a:lstStyle/>
          <a:p>
            <a:pPr lvl="0" rtl="0">
              <a:lnSpc>
                <a:spcPct val="90000"/>
              </a:lnSpc>
              <a:spcBef>
                <a:spcPts val="0"/>
              </a:spcBef>
              <a:buNone/>
            </a:pPr>
            <a:r>
              <a:rPr lang="en-US" sz="5400" b="0">
                <a:solidFill>
                  <a:schemeClr val="dk1"/>
                </a:solidFill>
                <a:latin typeface="Black Ops One"/>
                <a:ea typeface="Black Ops One"/>
                <a:cs typeface="Black Ops One"/>
                <a:sym typeface="Black Ops One"/>
              </a:rPr>
              <a:t>Common Disease</a:t>
            </a:r>
          </a:p>
        </p:txBody>
      </p:sp>
      <p:sp>
        <p:nvSpPr>
          <p:cNvPr id="206" name="Shape 206"/>
          <p:cNvSpPr txBox="1">
            <a:spLocks noGrp="1"/>
          </p:cNvSpPr>
          <p:nvPr>
            <p:ph type="body" idx="1"/>
          </p:nvPr>
        </p:nvSpPr>
        <p:spPr>
          <a:xfrm>
            <a:off x="960150" y="1600200"/>
            <a:ext cx="7085700" cy="4684200"/>
          </a:xfrm>
          <a:prstGeom prst="rect">
            <a:avLst/>
          </a:prstGeom>
        </p:spPr>
        <p:txBody>
          <a:bodyPr lIns="91425" tIns="91425" rIns="91425" bIns="91425" anchor="t" anchorCtr="0">
            <a:noAutofit/>
          </a:bodyPr>
          <a:lstStyle/>
          <a:p>
            <a:pPr lvl="0" rtl="0">
              <a:lnSpc>
                <a:spcPct val="115000"/>
              </a:lnSpc>
              <a:spcBef>
                <a:spcPts val="0"/>
              </a:spcBef>
              <a:buNone/>
            </a:pPr>
            <a:r>
              <a:rPr lang="en-US" b="1">
                <a:solidFill>
                  <a:srgbClr val="DDDDD8"/>
                </a:solidFill>
                <a:latin typeface="Bree Serif"/>
                <a:ea typeface="Bree Serif"/>
                <a:cs typeface="Bree Serif"/>
                <a:sym typeface="Bree Serif"/>
              </a:rPr>
              <a:t>Trench Foot:</a:t>
            </a:r>
            <a:r>
              <a:rPr lang="en-US">
                <a:solidFill>
                  <a:srgbClr val="DDDDD8"/>
                </a:solidFill>
                <a:latin typeface="Bree Serif"/>
                <a:ea typeface="Bree Serif"/>
                <a:cs typeface="Bree Serif"/>
                <a:sym typeface="Bree Serif"/>
              </a:rPr>
              <a:t> </a:t>
            </a:r>
            <a:r>
              <a:rPr lang="en-US">
                <a:solidFill>
                  <a:schemeClr val="dk1"/>
                </a:solidFill>
                <a:latin typeface="Bree Serif"/>
                <a:ea typeface="Bree Serif"/>
                <a:cs typeface="Bree Serif"/>
                <a:sym typeface="Bree Serif"/>
              </a:rPr>
              <a:t>Soldiers suffered from this condition after standing in water for too long and losing blood circulation. </a:t>
            </a:r>
          </a:p>
          <a:p>
            <a:pPr lvl="0" rtl="0">
              <a:lnSpc>
                <a:spcPct val="115000"/>
              </a:lnSpc>
              <a:spcBef>
                <a:spcPts val="0"/>
              </a:spcBef>
              <a:buNone/>
            </a:pPr>
            <a:endParaRPr>
              <a:solidFill>
                <a:schemeClr val="dk1"/>
              </a:solidFill>
              <a:latin typeface="Bree Serif"/>
              <a:ea typeface="Bree Serif"/>
              <a:cs typeface="Bree Serif"/>
              <a:sym typeface="Bree Serif"/>
            </a:endParaRPr>
          </a:p>
          <a:p>
            <a:pPr lvl="0" rtl="0">
              <a:lnSpc>
                <a:spcPct val="115000"/>
              </a:lnSpc>
              <a:spcBef>
                <a:spcPts val="0"/>
              </a:spcBef>
              <a:buClr>
                <a:schemeClr val="dk1"/>
              </a:buClr>
              <a:buSzPct val="36666"/>
              <a:buFont typeface="Arial"/>
              <a:buNone/>
            </a:pPr>
            <a:r>
              <a:rPr lang="en-US" b="1">
                <a:solidFill>
                  <a:srgbClr val="DDDDD8"/>
                </a:solidFill>
                <a:latin typeface="Bree Serif"/>
                <a:ea typeface="Bree Serif"/>
                <a:cs typeface="Bree Serif"/>
                <a:sym typeface="Bree Serif"/>
              </a:rPr>
              <a:t>Trench Fever: </a:t>
            </a:r>
            <a:r>
              <a:rPr lang="en-US">
                <a:solidFill>
                  <a:schemeClr val="dk1"/>
                </a:solidFill>
                <a:latin typeface="Bree Serif"/>
                <a:ea typeface="Bree Serif"/>
                <a:cs typeface="Bree Serif"/>
                <a:sym typeface="Bree Serif"/>
              </a:rPr>
              <a:t>This was a disease that was caused by body lice. Symptoms included high fever, headaches, aching muscles and sores on the skin.</a:t>
            </a:r>
          </a:p>
        </p:txBody>
      </p:sp>
      <p:pic>
        <p:nvPicPr>
          <p:cNvPr id="207" name="Shape 207"/>
          <p:cNvPicPr preferRelativeResize="0"/>
          <p:nvPr/>
        </p:nvPicPr>
        <p:blipFill>
          <a:blip r:embed="rId3">
            <a:alphaModFix/>
          </a:blip>
          <a:stretch>
            <a:fillRect/>
          </a:stretch>
        </p:blipFill>
        <p:spPr>
          <a:xfrm>
            <a:off x="8116075" y="2412600"/>
            <a:ext cx="3067174" cy="20861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09446" y="1600200"/>
            <a:ext cx="6423600" cy="4719900"/>
          </a:xfrm>
          <a:prstGeom prst="rect">
            <a:avLst/>
          </a:prstGeom>
        </p:spPr>
        <p:txBody>
          <a:bodyPr lIns="91425" tIns="91425" rIns="91425" bIns="91425" anchor="t" anchorCtr="0">
            <a:noAutofit/>
          </a:bodyPr>
          <a:lstStyle/>
          <a:p>
            <a:pPr lvl="0" rtl="0">
              <a:lnSpc>
                <a:spcPct val="115000"/>
              </a:lnSpc>
              <a:spcBef>
                <a:spcPts val="0"/>
              </a:spcBef>
              <a:buClr>
                <a:schemeClr val="dk1"/>
              </a:buClr>
              <a:buSzPct val="50000"/>
              <a:buFont typeface="Arial"/>
              <a:buNone/>
            </a:pPr>
            <a:r>
              <a:rPr lang="en-US" sz="2200">
                <a:solidFill>
                  <a:srgbClr val="000000"/>
                </a:solidFill>
                <a:latin typeface="Bree Serif"/>
                <a:ea typeface="Bree Serif"/>
                <a:cs typeface="Bree Serif"/>
                <a:sym typeface="Bree Serif"/>
              </a:rPr>
              <a:t>After the soldiers were injured or sick they were immediately taken to one of the </a:t>
            </a:r>
            <a:r>
              <a:rPr lang="en-US" sz="2200" b="1">
                <a:solidFill>
                  <a:srgbClr val="000000"/>
                </a:solidFill>
                <a:latin typeface="Bree Serif"/>
                <a:ea typeface="Bree Serif"/>
                <a:cs typeface="Bree Serif"/>
                <a:sym typeface="Bree Serif"/>
              </a:rPr>
              <a:t>Casualty Clearing Stations (CCS) </a:t>
            </a:r>
            <a:r>
              <a:rPr lang="en-US" sz="2200">
                <a:solidFill>
                  <a:srgbClr val="000000"/>
                </a:solidFill>
                <a:latin typeface="Bree Serif"/>
                <a:ea typeface="Bree Serif"/>
                <a:cs typeface="Bree Serif"/>
                <a:sym typeface="Bree Serif"/>
              </a:rPr>
              <a:t>to get treated. They were set near the battlefield and the soldiers were taken there </a:t>
            </a:r>
            <a:r>
              <a:rPr lang="en-US" sz="2200" b="1">
                <a:solidFill>
                  <a:srgbClr val="000000"/>
                </a:solidFill>
                <a:latin typeface="Bree Serif"/>
                <a:ea typeface="Bree Serif"/>
                <a:cs typeface="Bree Serif"/>
                <a:sym typeface="Bree Serif"/>
              </a:rPr>
              <a:t>after being treated in the trenches</a:t>
            </a:r>
            <a:r>
              <a:rPr lang="en-US" sz="2200">
                <a:solidFill>
                  <a:srgbClr val="000000"/>
                </a:solidFill>
                <a:latin typeface="Bree Serif"/>
                <a:ea typeface="Bree Serif"/>
                <a:cs typeface="Bree Serif"/>
                <a:sym typeface="Bree Serif"/>
              </a:rPr>
              <a:t>. To get soldiers to hospitals, a triage system was used to determine where to put sick soldiers. There were 3 categories:</a:t>
            </a:r>
          </a:p>
          <a:p>
            <a:pPr lvl="0" rtl="0">
              <a:lnSpc>
                <a:spcPct val="115000"/>
              </a:lnSpc>
              <a:spcBef>
                <a:spcPts val="0"/>
              </a:spcBef>
              <a:buClr>
                <a:schemeClr val="dk1"/>
              </a:buClr>
              <a:buFont typeface="Arial"/>
              <a:buNone/>
            </a:pPr>
            <a:endParaRPr sz="2200">
              <a:solidFill>
                <a:srgbClr val="000000"/>
              </a:solidFill>
              <a:latin typeface="Bree Serif"/>
              <a:ea typeface="Bree Serif"/>
              <a:cs typeface="Bree Serif"/>
              <a:sym typeface="Bree Serif"/>
            </a:endParaRPr>
          </a:p>
          <a:p>
            <a:pPr marL="457200" lvl="0" indent="-368300" rtl="0">
              <a:lnSpc>
                <a:spcPct val="115000"/>
              </a:lnSpc>
              <a:spcBef>
                <a:spcPts val="0"/>
              </a:spcBef>
              <a:buClr>
                <a:srgbClr val="000000"/>
              </a:buClr>
              <a:buSzPct val="100000"/>
              <a:buFont typeface="Bree Serif"/>
              <a:buAutoNum type="arabicPeriod"/>
            </a:pPr>
            <a:r>
              <a:rPr lang="en-US" sz="2200" b="1">
                <a:solidFill>
                  <a:srgbClr val="000000"/>
                </a:solidFill>
                <a:latin typeface="Bree Serif"/>
                <a:ea typeface="Bree Serif"/>
                <a:cs typeface="Bree Serif"/>
                <a:sym typeface="Bree Serif"/>
              </a:rPr>
              <a:t>Slightly Injured:</a:t>
            </a:r>
            <a:r>
              <a:rPr lang="en-US" sz="2200">
                <a:solidFill>
                  <a:srgbClr val="000000"/>
                </a:solidFill>
                <a:latin typeface="Bree Serif"/>
                <a:ea typeface="Bree Serif"/>
                <a:cs typeface="Bree Serif"/>
                <a:sym typeface="Bree Serif"/>
              </a:rPr>
              <a:t> Soldiers who </a:t>
            </a:r>
            <a:r>
              <a:rPr lang="en-US" sz="2200" b="1">
                <a:solidFill>
                  <a:srgbClr val="000000"/>
                </a:solidFill>
                <a:latin typeface="Bree Serif"/>
                <a:ea typeface="Bree Serif"/>
                <a:cs typeface="Bree Serif"/>
                <a:sym typeface="Bree Serif"/>
              </a:rPr>
              <a:t>didn’t need much care</a:t>
            </a:r>
            <a:r>
              <a:rPr lang="en-US" sz="2200">
                <a:solidFill>
                  <a:srgbClr val="000000"/>
                </a:solidFill>
                <a:latin typeface="Bree Serif"/>
                <a:ea typeface="Bree Serif"/>
                <a:cs typeface="Bree Serif"/>
                <a:sym typeface="Bree Serif"/>
              </a:rPr>
              <a:t> and after given the treatment, they could quickly go back to the war.</a:t>
            </a:r>
          </a:p>
        </p:txBody>
      </p:sp>
      <p:pic>
        <p:nvPicPr>
          <p:cNvPr id="214" name="Shape 214"/>
          <p:cNvPicPr preferRelativeResize="0"/>
          <p:nvPr/>
        </p:nvPicPr>
        <p:blipFill>
          <a:blip r:embed="rId3">
            <a:alphaModFix/>
          </a:blip>
          <a:stretch>
            <a:fillRect/>
          </a:stretch>
        </p:blipFill>
        <p:spPr>
          <a:xfrm>
            <a:off x="7767275" y="1490100"/>
            <a:ext cx="4049575" cy="2534240"/>
          </a:xfrm>
          <a:prstGeom prst="rect">
            <a:avLst/>
          </a:prstGeom>
          <a:noFill/>
          <a:ln>
            <a:noFill/>
          </a:ln>
        </p:spPr>
      </p:pic>
      <p:pic>
        <p:nvPicPr>
          <p:cNvPr id="215" name="Shape 215"/>
          <p:cNvPicPr preferRelativeResize="0"/>
          <p:nvPr/>
        </p:nvPicPr>
        <p:blipFill rotWithShape="1">
          <a:blip r:embed="rId4">
            <a:alphaModFix/>
          </a:blip>
          <a:srcRect t="14620" b="11316"/>
          <a:stretch/>
        </p:blipFill>
        <p:spPr>
          <a:xfrm>
            <a:off x="7767275" y="4149250"/>
            <a:ext cx="3998974" cy="2227227"/>
          </a:xfrm>
          <a:prstGeom prst="rect">
            <a:avLst/>
          </a:prstGeom>
          <a:noFill/>
          <a:ln>
            <a:noFill/>
          </a:ln>
        </p:spPr>
      </p:pic>
      <p:sp>
        <p:nvSpPr>
          <p:cNvPr id="216" name="Shape 216"/>
          <p:cNvSpPr txBox="1">
            <a:spLocks noGrp="1"/>
          </p:cNvSpPr>
          <p:nvPr>
            <p:ph type="title"/>
          </p:nvPr>
        </p:nvSpPr>
        <p:spPr>
          <a:xfrm>
            <a:off x="126575" y="0"/>
            <a:ext cx="12188700" cy="1490099"/>
          </a:xfrm>
          <a:prstGeom prst="rect">
            <a:avLst/>
          </a:prstGeom>
        </p:spPr>
        <p:txBody>
          <a:bodyPr lIns="91425" tIns="91425" rIns="91425" bIns="91425" anchor="b" anchorCtr="0">
            <a:noAutofit/>
          </a:bodyPr>
          <a:lstStyle/>
          <a:p>
            <a:pPr lvl="0" rtl="0">
              <a:spcBef>
                <a:spcPts val="0"/>
              </a:spcBef>
              <a:buNone/>
            </a:pPr>
            <a:r>
              <a:rPr lang="en-US" sz="4000" b="0">
                <a:solidFill>
                  <a:srgbClr val="000000"/>
                </a:solidFill>
                <a:latin typeface="Black Ops One"/>
                <a:ea typeface="Black Ops One"/>
                <a:cs typeface="Black Ops One"/>
                <a:sym typeface="Black Ops One"/>
              </a:rPr>
              <a:t>How they were taken care of after they were wounded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520875" y="1170000"/>
            <a:ext cx="7208699" cy="4967700"/>
          </a:xfrm>
          <a:prstGeom prst="rect">
            <a:avLst/>
          </a:prstGeom>
        </p:spPr>
        <p:txBody>
          <a:bodyPr lIns="91425" tIns="91425" rIns="91425" bIns="91425" anchor="t" anchorCtr="0">
            <a:noAutofit/>
          </a:bodyPr>
          <a:lstStyle/>
          <a:p>
            <a:pPr lvl="0" rtl="0">
              <a:lnSpc>
                <a:spcPct val="115000"/>
              </a:lnSpc>
              <a:spcBef>
                <a:spcPts val="0"/>
              </a:spcBef>
              <a:buNone/>
            </a:pPr>
            <a:endParaRPr>
              <a:solidFill>
                <a:schemeClr val="dk1"/>
              </a:solidFill>
              <a:latin typeface="Bree Serif"/>
              <a:ea typeface="Bree Serif"/>
              <a:cs typeface="Bree Serif"/>
              <a:sym typeface="Bree Serif"/>
            </a:endParaRPr>
          </a:p>
          <a:p>
            <a:pPr rtl="0">
              <a:lnSpc>
                <a:spcPct val="115000"/>
              </a:lnSpc>
              <a:spcBef>
                <a:spcPts val="0"/>
              </a:spcBef>
              <a:buNone/>
            </a:pPr>
            <a:r>
              <a:rPr lang="en-US" sz="2600" b="1">
                <a:solidFill>
                  <a:schemeClr val="dk1"/>
                </a:solidFill>
                <a:latin typeface="Bree Serif"/>
                <a:ea typeface="Bree Serif"/>
                <a:cs typeface="Bree Serif"/>
                <a:sym typeface="Bree Serif"/>
              </a:rPr>
              <a:t>2. Need Hospital:</a:t>
            </a:r>
            <a:r>
              <a:rPr lang="en-US" sz="2600">
                <a:solidFill>
                  <a:schemeClr val="dk1"/>
                </a:solidFill>
                <a:latin typeface="Bree Serif"/>
                <a:ea typeface="Bree Serif"/>
                <a:cs typeface="Bree Serif"/>
                <a:sym typeface="Bree Serif"/>
              </a:rPr>
              <a:t> These are the soldiers who were </a:t>
            </a:r>
            <a:r>
              <a:rPr lang="en-US" sz="2600" b="1">
                <a:solidFill>
                  <a:schemeClr val="dk1"/>
                </a:solidFill>
                <a:latin typeface="Bree Serif"/>
                <a:ea typeface="Bree Serif"/>
                <a:cs typeface="Bree Serif"/>
                <a:sym typeface="Bree Serif"/>
              </a:rPr>
              <a:t>badly injured</a:t>
            </a:r>
            <a:r>
              <a:rPr lang="en-US" sz="2600">
                <a:solidFill>
                  <a:schemeClr val="dk1"/>
                </a:solidFill>
                <a:latin typeface="Bree Serif"/>
                <a:ea typeface="Bree Serif"/>
                <a:cs typeface="Bree Serif"/>
                <a:sym typeface="Bree Serif"/>
              </a:rPr>
              <a:t> and needed to have their </a:t>
            </a:r>
            <a:r>
              <a:rPr lang="en-US" sz="2600" b="1">
                <a:solidFill>
                  <a:schemeClr val="dk1"/>
                </a:solidFill>
                <a:latin typeface="Bree Serif"/>
                <a:ea typeface="Bree Serif"/>
                <a:cs typeface="Bree Serif"/>
                <a:sym typeface="Bree Serif"/>
              </a:rPr>
              <a:t>leg or arm amputated</a:t>
            </a:r>
            <a:r>
              <a:rPr lang="en-US" sz="2600">
                <a:solidFill>
                  <a:schemeClr val="dk1"/>
                </a:solidFill>
                <a:latin typeface="Bree Serif"/>
                <a:ea typeface="Bree Serif"/>
                <a:cs typeface="Bree Serif"/>
                <a:sym typeface="Bree Serif"/>
              </a:rPr>
              <a:t>. They were transported to the hospital as soon as possible.</a:t>
            </a:r>
          </a:p>
          <a:p>
            <a:pPr rtl="0">
              <a:lnSpc>
                <a:spcPct val="115000"/>
              </a:lnSpc>
              <a:spcBef>
                <a:spcPts val="0"/>
              </a:spcBef>
              <a:buNone/>
            </a:pPr>
            <a:endParaRPr sz="2600">
              <a:solidFill>
                <a:schemeClr val="dk1"/>
              </a:solidFill>
              <a:latin typeface="Bree Serif"/>
              <a:ea typeface="Bree Serif"/>
              <a:cs typeface="Bree Serif"/>
              <a:sym typeface="Bree Serif"/>
            </a:endParaRPr>
          </a:p>
          <a:p>
            <a:pPr lvl="0" rtl="0">
              <a:lnSpc>
                <a:spcPct val="115000"/>
              </a:lnSpc>
              <a:spcBef>
                <a:spcPts val="0"/>
              </a:spcBef>
              <a:buNone/>
            </a:pPr>
            <a:r>
              <a:rPr lang="en-US" sz="2600" b="1">
                <a:solidFill>
                  <a:schemeClr val="dk1"/>
                </a:solidFill>
                <a:latin typeface="Bree Serif"/>
                <a:ea typeface="Bree Serif"/>
                <a:cs typeface="Bree Serif"/>
                <a:sym typeface="Bree Serif"/>
              </a:rPr>
              <a:t>3. Beyond Help: </a:t>
            </a:r>
            <a:r>
              <a:rPr lang="en-US" sz="2600">
                <a:solidFill>
                  <a:schemeClr val="dk1"/>
                </a:solidFill>
                <a:latin typeface="Bree Serif"/>
                <a:ea typeface="Bree Serif"/>
                <a:cs typeface="Bree Serif"/>
                <a:sym typeface="Bree Serif"/>
              </a:rPr>
              <a:t>These are the soldiers that had </a:t>
            </a:r>
            <a:r>
              <a:rPr lang="en-US" sz="2600" b="1">
                <a:solidFill>
                  <a:schemeClr val="dk1"/>
                </a:solidFill>
                <a:latin typeface="Bree Serif"/>
                <a:ea typeface="Bree Serif"/>
                <a:cs typeface="Bree Serif"/>
                <a:sym typeface="Bree Serif"/>
              </a:rPr>
              <a:t>no chance of getting better </a:t>
            </a:r>
            <a:r>
              <a:rPr lang="en-US" sz="2600">
                <a:solidFill>
                  <a:schemeClr val="dk1"/>
                </a:solidFill>
                <a:latin typeface="Bree Serif"/>
                <a:ea typeface="Bree Serif"/>
                <a:cs typeface="Bree Serif"/>
                <a:sym typeface="Bree Serif"/>
              </a:rPr>
              <a:t>so they were given enough treatment to make them comfortable, but the priority was given to other soldiers.</a:t>
            </a:r>
          </a:p>
          <a:p>
            <a:pPr>
              <a:spcBef>
                <a:spcPts val="0"/>
              </a:spcBef>
              <a:buNone/>
            </a:pPr>
            <a:endParaRPr sz="2600"/>
          </a:p>
        </p:txBody>
      </p:sp>
      <p:sp>
        <p:nvSpPr>
          <p:cNvPr id="223" name="Shape 223"/>
          <p:cNvSpPr txBox="1">
            <a:spLocks noGrp="1"/>
          </p:cNvSpPr>
          <p:nvPr>
            <p:ph type="title"/>
          </p:nvPr>
        </p:nvSpPr>
        <p:spPr>
          <a:xfrm>
            <a:off x="126575" y="0"/>
            <a:ext cx="12188700" cy="1490099"/>
          </a:xfrm>
          <a:prstGeom prst="rect">
            <a:avLst/>
          </a:prstGeom>
        </p:spPr>
        <p:txBody>
          <a:bodyPr lIns="91425" tIns="91425" rIns="91425" bIns="91425" anchor="b" anchorCtr="0">
            <a:noAutofit/>
          </a:bodyPr>
          <a:lstStyle/>
          <a:p>
            <a:pPr lvl="0" rtl="0">
              <a:spcBef>
                <a:spcPts val="0"/>
              </a:spcBef>
              <a:buNone/>
            </a:pPr>
            <a:r>
              <a:rPr lang="en-US" sz="4000" b="0">
                <a:solidFill>
                  <a:srgbClr val="000000"/>
                </a:solidFill>
                <a:latin typeface="Black Ops One"/>
                <a:ea typeface="Black Ops One"/>
                <a:cs typeface="Black Ops One"/>
                <a:sym typeface="Black Ops One"/>
              </a:rPr>
              <a:t>How they were taken care of after they were wounded</a:t>
            </a:r>
          </a:p>
        </p:txBody>
      </p:sp>
      <p:pic>
        <p:nvPicPr>
          <p:cNvPr id="224" name="Shape 224"/>
          <p:cNvPicPr preferRelativeResize="0"/>
          <p:nvPr/>
        </p:nvPicPr>
        <p:blipFill>
          <a:blip r:embed="rId3">
            <a:alphaModFix/>
          </a:blip>
          <a:stretch>
            <a:fillRect/>
          </a:stretch>
        </p:blipFill>
        <p:spPr>
          <a:xfrm>
            <a:off x="7842700" y="1034850"/>
            <a:ext cx="4062424" cy="3030580"/>
          </a:xfrm>
          <a:prstGeom prst="rect">
            <a:avLst/>
          </a:prstGeom>
          <a:noFill/>
          <a:ln>
            <a:noFill/>
          </a:ln>
        </p:spPr>
      </p:pic>
      <p:pic>
        <p:nvPicPr>
          <p:cNvPr id="225" name="Shape 225"/>
          <p:cNvPicPr preferRelativeResize="0"/>
          <p:nvPr/>
        </p:nvPicPr>
        <p:blipFill>
          <a:blip r:embed="rId4">
            <a:alphaModFix/>
          </a:blip>
          <a:stretch>
            <a:fillRect/>
          </a:stretch>
        </p:blipFill>
        <p:spPr>
          <a:xfrm>
            <a:off x="7842700" y="4210550"/>
            <a:ext cx="4062425" cy="23606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09503" y="97487"/>
            <a:ext cx="10969799" cy="1143000"/>
          </a:xfrm>
          <a:prstGeom prst="rect">
            <a:avLst/>
          </a:prstGeom>
        </p:spPr>
        <p:txBody>
          <a:bodyPr lIns="91425" tIns="91425" rIns="91425" bIns="91425" anchor="b" anchorCtr="0">
            <a:noAutofit/>
          </a:bodyPr>
          <a:lstStyle/>
          <a:p>
            <a:pPr>
              <a:spcBef>
                <a:spcPts val="0"/>
              </a:spcBef>
              <a:buNone/>
            </a:pPr>
            <a:r>
              <a:rPr lang="en-US" sz="5000" b="0">
                <a:solidFill>
                  <a:schemeClr val="dk1"/>
                </a:solidFill>
                <a:latin typeface="Black Ops One"/>
                <a:ea typeface="Black Ops One"/>
                <a:cs typeface="Black Ops One"/>
                <a:sym typeface="Black Ops One"/>
              </a:rPr>
              <a:t>Women on the Frontline</a:t>
            </a:r>
          </a:p>
        </p:txBody>
      </p:sp>
      <p:sp>
        <p:nvSpPr>
          <p:cNvPr id="232" name="Shape 232"/>
          <p:cNvSpPr txBox="1">
            <a:spLocks noGrp="1"/>
          </p:cNvSpPr>
          <p:nvPr>
            <p:ph type="body" idx="1"/>
          </p:nvPr>
        </p:nvSpPr>
        <p:spPr>
          <a:xfrm>
            <a:off x="811899" y="1359775"/>
            <a:ext cx="6248700" cy="4732499"/>
          </a:xfrm>
          <a:prstGeom prst="rect">
            <a:avLst/>
          </a:prstGeom>
        </p:spPr>
        <p:txBody>
          <a:bodyPr lIns="91425" tIns="91425" rIns="91425" bIns="91425" anchor="t" anchorCtr="0">
            <a:noAutofit/>
          </a:bodyPr>
          <a:lstStyle/>
          <a:p>
            <a:pPr>
              <a:lnSpc>
                <a:spcPct val="115000"/>
              </a:lnSpc>
              <a:spcBef>
                <a:spcPts val="0"/>
              </a:spcBef>
              <a:buNone/>
            </a:pPr>
            <a:r>
              <a:rPr lang="en-US" sz="2600">
                <a:solidFill>
                  <a:schemeClr val="dk1"/>
                </a:solidFill>
                <a:latin typeface="Bree Serif"/>
                <a:ea typeface="Bree Serif"/>
                <a:cs typeface="Bree Serif"/>
                <a:sym typeface="Bree Serif"/>
              </a:rPr>
              <a:t>There were also some </a:t>
            </a:r>
            <a:r>
              <a:rPr lang="en-US" sz="2600" b="1">
                <a:solidFill>
                  <a:schemeClr val="dk1"/>
                </a:solidFill>
                <a:latin typeface="Bree Serif"/>
                <a:ea typeface="Bree Serif"/>
                <a:cs typeface="Bree Serif"/>
                <a:sym typeface="Bree Serif"/>
              </a:rPr>
              <a:t>female volunteers</a:t>
            </a:r>
            <a:r>
              <a:rPr lang="en-US" sz="2600">
                <a:solidFill>
                  <a:schemeClr val="dk1"/>
                </a:solidFill>
                <a:latin typeface="Bree Serif"/>
                <a:ea typeface="Bree Serif"/>
                <a:cs typeface="Bree Serif"/>
                <a:sym typeface="Bree Serif"/>
              </a:rPr>
              <a:t> who wanted to help during the war. They were given permission to work as a </a:t>
            </a:r>
            <a:r>
              <a:rPr lang="en-US" sz="2600" b="1">
                <a:solidFill>
                  <a:schemeClr val="dk1"/>
                </a:solidFill>
                <a:latin typeface="Bree Serif"/>
                <a:ea typeface="Bree Serif"/>
                <a:cs typeface="Bree Serif"/>
                <a:sym typeface="Bree Serif"/>
              </a:rPr>
              <a:t>nurse in the clearing stations</a:t>
            </a:r>
            <a:r>
              <a:rPr lang="en-US" sz="2600">
                <a:solidFill>
                  <a:schemeClr val="dk1"/>
                </a:solidFill>
                <a:latin typeface="Bree Serif"/>
                <a:ea typeface="Bree Serif"/>
                <a:cs typeface="Bree Serif"/>
                <a:sym typeface="Bree Serif"/>
              </a:rPr>
              <a:t> (and some even drove the ambulances). Most of the nurses worked for </a:t>
            </a:r>
            <a:r>
              <a:rPr lang="en-US" sz="2600" b="1">
                <a:solidFill>
                  <a:schemeClr val="dk1"/>
                </a:solidFill>
                <a:latin typeface="Bree Serif"/>
                <a:ea typeface="Bree Serif"/>
                <a:cs typeface="Bree Serif"/>
                <a:sym typeface="Bree Serif"/>
              </a:rPr>
              <a:t>14 hours</a:t>
            </a:r>
            <a:r>
              <a:rPr lang="en-US" sz="2600">
                <a:solidFill>
                  <a:schemeClr val="dk1"/>
                </a:solidFill>
                <a:latin typeface="Bree Serif"/>
                <a:ea typeface="Bree Serif"/>
                <a:cs typeface="Bree Serif"/>
                <a:sym typeface="Bree Serif"/>
              </a:rPr>
              <a:t> or even longer. The soldiers liked having nurses around since they reminded them of homes, their mothers, their sisters and their wifes.</a:t>
            </a:r>
          </a:p>
        </p:txBody>
      </p:sp>
      <p:pic>
        <p:nvPicPr>
          <p:cNvPr id="233" name="Shape 233"/>
          <p:cNvPicPr preferRelativeResize="0"/>
          <p:nvPr/>
        </p:nvPicPr>
        <p:blipFill>
          <a:blip r:embed="rId3">
            <a:alphaModFix/>
          </a:blip>
          <a:stretch>
            <a:fillRect/>
          </a:stretch>
        </p:blipFill>
        <p:spPr>
          <a:xfrm>
            <a:off x="7703050" y="1442325"/>
            <a:ext cx="3810000" cy="50482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050" y="-30150"/>
            <a:ext cx="11270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DAILY LIFE</a:t>
            </a:r>
          </a:p>
        </p:txBody>
      </p:sp>
      <p:sp>
        <p:nvSpPr>
          <p:cNvPr id="240" name="Shape 240"/>
          <p:cNvSpPr txBox="1">
            <a:spLocks noGrp="1"/>
          </p:cNvSpPr>
          <p:nvPr>
            <p:ph type="body" idx="1"/>
          </p:nvPr>
        </p:nvSpPr>
        <p:spPr>
          <a:xfrm>
            <a:off x="457050" y="1112850"/>
            <a:ext cx="10969799" cy="55292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US">
                <a:solidFill>
                  <a:srgbClr val="F3F3F3"/>
                </a:solidFill>
                <a:latin typeface="Bree Serif"/>
                <a:ea typeface="Bree Serif"/>
                <a:cs typeface="Bree Serif"/>
                <a:sym typeface="Bree Serif"/>
              </a:rPr>
              <a:t>5 a.m.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“Stand-to” half an hour before daylight</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“Stand-to” : to be on high alert for enemy attack.</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5:30 a.m.</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rum ration.</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6 a.m.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stand-to half an hour after daylight</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7 a.m.</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have breakfast  (e.g. British would have bacon and tea)</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breakfast time = unofficial truce</a:t>
            </a:r>
          </a:p>
          <a:p>
            <a:pPr lvl="0" rtl="0">
              <a:lnSpc>
                <a:spcPct val="115000"/>
              </a:lnSpc>
              <a:spcBef>
                <a:spcPts val="0"/>
              </a:spcBef>
              <a:buClr>
                <a:schemeClr val="dk1"/>
              </a:buClr>
              <a:buFont typeface="Arial"/>
              <a:buNone/>
            </a:pPr>
            <a:endParaRPr sz="2400"/>
          </a:p>
        </p:txBody>
      </p:sp>
      <p:pic>
        <p:nvPicPr>
          <p:cNvPr id="241" name="Shape 241"/>
          <p:cNvPicPr preferRelativeResize="0"/>
          <p:nvPr/>
        </p:nvPicPr>
        <p:blipFill rotWithShape="1">
          <a:blip r:embed="rId3">
            <a:alphaModFix/>
          </a:blip>
          <a:srcRect l="3664" t="5568" r="2138" b="3149"/>
          <a:stretch/>
        </p:blipFill>
        <p:spPr>
          <a:xfrm>
            <a:off x="7309400" y="1112862"/>
            <a:ext cx="4618999" cy="3412824"/>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050" y="-30150"/>
            <a:ext cx="11270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Daily Life</a:t>
            </a:r>
          </a:p>
        </p:txBody>
      </p:sp>
      <p:sp>
        <p:nvSpPr>
          <p:cNvPr id="248" name="Shape 248"/>
          <p:cNvSpPr txBox="1">
            <a:spLocks noGrp="1"/>
          </p:cNvSpPr>
          <p:nvPr>
            <p:ph type="body" idx="1"/>
          </p:nvPr>
        </p:nvSpPr>
        <p:spPr>
          <a:xfrm>
            <a:off x="457050" y="1112850"/>
            <a:ext cx="10969799" cy="5529299"/>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after 8 a.m.</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inspection, assign chores</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tidy up trench, clean weapon, clean themselves</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12 p.m. noon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lunch - bread or biscuits, and soup.</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after noon</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the downtime, only one man per ten would be on duty, being on watch to be alert for any sign of attack.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some would sleep, some would write diaries or letters, some would continue to do chores.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sleep at post = crime!</a:t>
            </a:r>
          </a:p>
        </p:txBody>
      </p:sp>
      <p:pic>
        <p:nvPicPr>
          <p:cNvPr id="249" name="Shape 249"/>
          <p:cNvPicPr preferRelativeResize="0"/>
          <p:nvPr/>
        </p:nvPicPr>
        <p:blipFill>
          <a:blip r:embed="rId3">
            <a:alphaModFix/>
          </a:blip>
          <a:stretch>
            <a:fillRect/>
          </a:stretch>
        </p:blipFill>
        <p:spPr>
          <a:xfrm>
            <a:off x="7889467" y="1112850"/>
            <a:ext cx="3537375" cy="2282175"/>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09503" y="121212"/>
            <a:ext cx="10969799" cy="1143000"/>
          </a:xfrm>
          <a:prstGeom prst="rect">
            <a:avLst/>
          </a:prstGeom>
        </p:spPr>
        <p:txBody>
          <a:bodyPr lIns="91425" tIns="91425" rIns="91425" bIns="91425" anchor="b" anchorCtr="0">
            <a:noAutofit/>
          </a:bodyPr>
          <a:lstStyle/>
          <a:p>
            <a:pPr lvl="0" rtl="0">
              <a:lnSpc>
                <a:spcPct val="90000"/>
              </a:lnSpc>
              <a:spcBef>
                <a:spcPts val="0"/>
              </a:spcBef>
              <a:buNone/>
            </a:pPr>
            <a:r>
              <a:rPr lang="en-US" sz="5400" b="0">
                <a:solidFill>
                  <a:schemeClr val="dk1"/>
                </a:solidFill>
                <a:latin typeface="Black Ops One"/>
                <a:ea typeface="Black Ops One"/>
                <a:cs typeface="Black Ops One"/>
                <a:sym typeface="Black Ops One"/>
              </a:rPr>
              <a:t>Daily Life</a:t>
            </a:r>
          </a:p>
        </p:txBody>
      </p:sp>
      <p:sp>
        <p:nvSpPr>
          <p:cNvPr id="256" name="Shape 256"/>
          <p:cNvSpPr txBox="1">
            <a:spLocks noGrp="1"/>
          </p:cNvSpPr>
          <p:nvPr>
            <p:ph type="body" idx="1"/>
          </p:nvPr>
        </p:nvSpPr>
        <p:spPr>
          <a:xfrm>
            <a:off x="609503" y="1264225"/>
            <a:ext cx="10969799" cy="4967700"/>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5 p.m.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tea time</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6 p.m.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stand-to half an hour before dusk.</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6:30 p.m. </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stand-to half an hour after dusk.</a:t>
            </a:r>
          </a:p>
          <a:p>
            <a:pPr lvl="0" rtl="0">
              <a:lnSpc>
                <a:spcPct val="115000"/>
              </a:lnSpc>
              <a:spcBef>
                <a:spcPts val="0"/>
              </a:spcBef>
              <a:buClr>
                <a:schemeClr val="dk1"/>
              </a:buClr>
              <a:buSzPct val="36666"/>
              <a:buFont typeface="Arial"/>
              <a:buNone/>
            </a:pPr>
            <a:r>
              <a:rPr lang="en-US">
                <a:solidFill>
                  <a:srgbClr val="FFFFFF"/>
                </a:solidFill>
                <a:latin typeface="Bree Serif"/>
                <a:ea typeface="Bree Serif"/>
                <a:cs typeface="Bree Serif"/>
                <a:sym typeface="Bree Serif"/>
              </a:rPr>
              <a:t>6:30 p.m. onwards</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work all night, some time for rest</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dig trenches, get stores, patrol and put up barbed wire at No Man’s Land</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No Man’s Land: the blasted landscape separating the two armies</a:t>
            </a:r>
          </a:p>
          <a:p>
            <a:pPr lvl="0" rtl="0">
              <a:lnSpc>
                <a:spcPct val="115000"/>
              </a:lnSpc>
              <a:spcBef>
                <a:spcPts val="0"/>
              </a:spcBef>
              <a:buClr>
                <a:schemeClr val="dk1"/>
              </a:buClr>
              <a:buSzPct val="45833"/>
              <a:buFont typeface="Arial"/>
              <a:buNone/>
            </a:pPr>
            <a:r>
              <a:rPr lang="en-US" sz="2400">
                <a:solidFill>
                  <a:schemeClr val="dk1"/>
                </a:solidFill>
                <a:latin typeface="Bree Serif"/>
                <a:ea typeface="Bree Serif"/>
                <a:cs typeface="Bree Serif"/>
                <a:sym typeface="Bree Serif"/>
              </a:rPr>
              <a:t>enemy patrols met: quickly move / fight</a:t>
            </a:r>
          </a:p>
        </p:txBody>
      </p:sp>
      <p:pic>
        <p:nvPicPr>
          <p:cNvPr id="257" name="Shape 257"/>
          <p:cNvPicPr preferRelativeResize="0"/>
          <p:nvPr/>
        </p:nvPicPr>
        <p:blipFill>
          <a:blip r:embed="rId3">
            <a:alphaModFix/>
          </a:blip>
          <a:stretch>
            <a:fillRect/>
          </a:stretch>
        </p:blipFill>
        <p:spPr>
          <a:xfrm>
            <a:off x="7969175" y="646025"/>
            <a:ext cx="2699949" cy="41537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533241" y="46037"/>
            <a:ext cx="109697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TRENCH CONSTRUCTION</a:t>
            </a:r>
          </a:p>
        </p:txBody>
      </p:sp>
      <p:sp>
        <p:nvSpPr>
          <p:cNvPr id="102" name="Shape 102"/>
          <p:cNvSpPr txBox="1">
            <a:spLocks noGrp="1"/>
          </p:cNvSpPr>
          <p:nvPr>
            <p:ph type="body" idx="1"/>
          </p:nvPr>
        </p:nvSpPr>
        <p:spPr>
          <a:xfrm>
            <a:off x="210100" y="1305575"/>
            <a:ext cx="7488299" cy="51471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The first trenches in World War 1 were created by the Germans after the Battle of the Marne in September 1914. </a:t>
            </a:r>
          </a:p>
          <a:p>
            <a:pPr marL="457200" lvl="0" indent="-381000" rtl="0">
              <a:lnSpc>
                <a:spcPct val="115000"/>
              </a:lnSpc>
              <a:spcBef>
                <a:spcPts val="0"/>
              </a:spcBef>
              <a:buClr>
                <a:schemeClr val="dk1"/>
              </a:buClr>
              <a:buSzPct val="100000"/>
              <a:buFont typeface="Arial"/>
              <a:buChar char="●"/>
            </a:pPr>
            <a:r>
              <a:rPr lang="en-US" sz="2400">
                <a:solidFill>
                  <a:schemeClr val="dk1"/>
                </a:solidFill>
                <a:latin typeface="Bree Serif"/>
                <a:ea typeface="Bree Serif"/>
                <a:cs typeface="Bree Serif"/>
                <a:sym typeface="Bree Serif"/>
              </a:rPr>
              <a:t>The trenches provided </a:t>
            </a:r>
            <a:r>
              <a:rPr lang="en-US" sz="2400" b="1">
                <a:solidFill>
                  <a:schemeClr val="dk1"/>
                </a:solidFill>
                <a:latin typeface="Bree Serif"/>
                <a:ea typeface="Bree Serif"/>
                <a:cs typeface="Bree Serif"/>
                <a:sym typeface="Bree Serif"/>
              </a:rPr>
              <a:t>necessary protection</a:t>
            </a:r>
            <a:r>
              <a:rPr lang="en-US" sz="2400">
                <a:solidFill>
                  <a:schemeClr val="dk1"/>
                </a:solidFill>
                <a:latin typeface="Bree Serif"/>
                <a:ea typeface="Bree Serif"/>
                <a:cs typeface="Bree Serif"/>
                <a:sym typeface="Bree Serif"/>
              </a:rPr>
              <a:t> from artillery shells and machine guns, and gave soldiers </a:t>
            </a:r>
            <a:r>
              <a:rPr lang="en-US" sz="2400" b="1">
                <a:solidFill>
                  <a:schemeClr val="dk1"/>
                </a:solidFill>
                <a:latin typeface="Bree Serif"/>
                <a:ea typeface="Bree Serif"/>
                <a:cs typeface="Bree Serif"/>
                <a:sym typeface="Bree Serif"/>
              </a:rPr>
              <a:t>a major advantage when holding off a frontal assault</a:t>
            </a:r>
            <a:r>
              <a:rPr lang="en-US" sz="2400">
                <a:solidFill>
                  <a:schemeClr val="dk1"/>
                </a:solidFill>
                <a:latin typeface="Bree Serif"/>
                <a:ea typeface="Bree Serif"/>
                <a:cs typeface="Bree Serif"/>
                <a:sym typeface="Bree Serif"/>
              </a:rPr>
              <a:t>. The Germans didn’t want to lose their territory in France and Belgium so the German commander, General Erich von Falkenhayn, ordered his army to dig trenches to defend themselves against their enemy.</a:t>
            </a:r>
          </a:p>
        </p:txBody>
      </p:sp>
      <p:pic>
        <p:nvPicPr>
          <p:cNvPr id="103" name="Shape 103"/>
          <p:cNvPicPr preferRelativeResize="0"/>
          <p:nvPr/>
        </p:nvPicPr>
        <p:blipFill>
          <a:blip r:embed="rId3">
            <a:alphaModFix/>
          </a:blip>
          <a:stretch>
            <a:fillRect/>
          </a:stretch>
        </p:blipFill>
        <p:spPr>
          <a:xfrm>
            <a:off x="7543700" y="1498062"/>
            <a:ext cx="4546275" cy="3651774"/>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09441" y="274637"/>
            <a:ext cx="10969799" cy="1143000"/>
          </a:xfrm>
          <a:prstGeom prst="rect">
            <a:avLst/>
          </a:prstGeom>
        </p:spPr>
        <p:txBody>
          <a:bodyPr lIns="91425" tIns="91425" rIns="91425" bIns="91425" anchor="b" anchorCtr="0">
            <a:noAutofit/>
          </a:bodyPr>
          <a:lstStyle/>
          <a:p>
            <a:pPr lvl="0" rtl="0">
              <a:lnSpc>
                <a:spcPct val="90000"/>
              </a:lnSpc>
              <a:spcBef>
                <a:spcPts val="0"/>
              </a:spcBef>
              <a:buNone/>
            </a:pPr>
            <a:r>
              <a:rPr lang="en-US" sz="5400" b="0">
                <a:solidFill>
                  <a:schemeClr val="dk1"/>
                </a:solidFill>
                <a:latin typeface="Black Ops One"/>
                <a:ea typeface="Black Ops One"/>
                <a:cs typeface="Black Ops One"/>
                <a:sym typeface="Black Ops One"/>
              </a:rPr>
              <a:t>Sleep</a:t>
            </a:r>
          </a:p>
        </p:txBody>
      </p:sp>
      <p:sp>
        <p:nvSpPr>
          <p:cNvPr id="264" name="Shape 264"/>
          <p:cNvSpPr txBox="1">
            <a:spLocks noGrp="1"/>
          </p:cNvSpPr>
          <p:nvPr>
            <p:ph type="body" idx="1"/>
          </p:nvPr>
        </p:nvSpPr>
        <p:spPr>
          <a:xfrm>
            <a:off x="609503" y="1417650"/>
            <a:ext cx="10969799" cy="4967700"/>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slept in clothes</a:t>
            </a:r>
          </a:p>
          <a:p>
            <a:pPr marL="457200" lvl="0" indent="-381000" rtl="0">
              <a:lnSpc>
                <a:spcPct val="115000"/>
              </a:lnSpc>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not a lot of time to sleep at night</a:t>
            </a:r>
          </a:p>
          <a:p>
            <a:pPr marL="457200" lvl="0" indent="-381000" rtl="0">
              <a:lnSpc>
                <a:spcPct val="115000"/>
              </a:lnSpc>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unable to get good sleep</a:t>
            </a:r>
            <a:br>
              <a:rPr lang="en-US" sz="2400">
                <a:solidFill>
                  <a:srgbClr val="000000"/>
                </a:solidFill>
                <a:latin typeface="Bree Serif"/>
                <a:ea typeface="Bree Serif"/>
                <a:cs typeface="Bree Serif"/>
                <a:sym typeface="Bree Serif"/>
              </a:rPr>
            </a:br>
            <a:r>
              <a:rPr lang="en-US" sz="2400">
                <a:solidFill>
                  <a:srgbClr val="000000"/>
                </a:solidFill>
                <a:latin typeface="Bree Serif"/>
                <a:ea typeface="Bree Serif"/>
                <a:cs typeface="Bree Serif"/>
                <a:sym typeface="Bree Serif"/>
              </a:rPr>
              <a:t>“Whilst asleep during the night, we were frequently awakened by rats running over us. When this happened too often for my liking, I would lie on my back and wait for a rat to linger on my legs; then violently heave my legs upwards, throwing the rat into the air. Occasionally, I would hear a grunt when the rat landed on a fellow victim.” </a:t>
            </a:r>
          </a:p>
          <a:p>
            <a:pPr lvl="0" algn="r" rtl="0">
              <a:lnSpc>
                <a:spcPct val="115000"/>
              </a:lnSpc>
              <a:spcBef>
                <a:spcPts val="0"/>
              </a:spcBef>
              <a:buNone/>
            </a:pPr>
            <a:r>
              <a:rPr lang="en-US" sz="2400">
                <a:solidFill>
                  <a:srgbClr val="000000"/>
                </a:solidFill>
                <a:latin typeface="Bree Serif"/>
                <a:ea typeface="Bree Serif"/>
                <a:cs typeface="Bree Serif"/>
                <a:sym typeface="Bree Serif"/>
              </a:rPr>
              <a:t>------ R L Venables</a:t>
            </a:r>
          </a:p>
          <a:p>
            <a:pPr marL="457200" lvl="0" indent="-381000" rtl="0">
              <a:lnSpc>
                <a:spcPct val="115000"/>
              </a:lnSpc>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slept whenever possible, even if there’s just 2 - 3 minutes</a:t>
            </a:r>
          </a:p>
        </p:txBody>
      </p:sp>
      <p:pic>
        <p:nvPicPr>
          <p:cNvPr id="265" name="Shape 265"/>
          <p:cNvPicPr preferRelativeResize="0"/>
          <p:nvPr/>
        </p:nvPicPr>
        <p:blipFill>
          <a:blip r:embed="rId3">
            <a:alphaModFix/>
          </a:blip>
          <a:stretch>
            <a:fillRect/>
          </a:stretch>
        </p:blipFill>
        <p:spPr>
          <a:xfrm>
            <a:off x="6180896" y="353321"/>
            <a:ext cx="4524099" cy="22973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09441" y="274637"/>
            <a:ext cx="10969799" cy="1143000"/>
          </a:xfrm>
          <a:prstGeom prst="rect">
            <a:avLst/>
          </a:prstGeom>
        </p:spPr>
        <p:txBody>
          <a:bodyPr lIns="91425" tIns="91425" rIns="91425" bIns="91425" anchor="b" anchorCtr="0">
            <a:noAutofit/>
          </a:bodyPr>
          <a:lstStyle/>
          <a:p>
            <a:pPr lvl="0" rtl="0">
              <a:lnSpc>
                <a:spcPct val="90000"/>
              </a:lnSpc>
              <a:spcBef>
                <a:spcPts val="0"/>
              </a:spcBef>
              <a:buNone/>
            </a:pPr>
            <a:r>
              <a:rPr lang="en-US" sz="5400" b="0">
                <a:solidFill>
                  <a:schemeClr val="dk1"/>
                </a:solidFill>
                <a:latin typeface="Black Ops One"/>
                <a:ea typeface="Black Ops One"/>
                <a:cs typeface="Black Ops One"/>
                <a:sym typeface="Black Ops One"/>
              </a:rPr>
              <a:t>ENTERTAINMENT</a:t>
            </a:r>
          </a:p>
        </p:txBody>
      </p:sp>
      <p:sp>
        <p:nvSpPr>
          <p:cNvPr id="272" name="Shape 272"/>
          <p:cNvSpPr txBox="1">
            <a:spLocks noGrp="1"/>
          </p:cNvSpPr>
          <p:nvPr>
            <p:ph type="body" idx="1"/>
          </p:nvPr>
        </p:nvSpPr>
        <p:spPr>
          <a:xfrm>
            <a:off x="609441" y="1600200"/>
            <a:ext cx="10969799" cy="49677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read letters from home, write letters to home</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write diaries, journals</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play cards or gamble - if they were lucky</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tell jokes, puns</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sang satirical songs when marching, in the front line, in the trenches</a:t>
            </a:r>
            <a:br>
              <a:rPr lang="en-US" sz="2400">
                <a:solidFill>
                  <a:srgbClr val="000000"/>
                </a:solidFill>
                <a:latin typeface="Bree Serif"/>
                <a:ea typeface="Bree Serif"/>
                <a:cs typeface="Bree Serif"/>
                <a:sym typeface="Bree Serif"/>
              </a:rPr>
            </a:br>
            <a:r>
              <a:rPr lang="en-US" sz="2400">
                <a:solidFill>
                  <a:srgbClr val="000000"/>
                </a:solidFill>
                <a:latin typeface="Bree Serif"/>
                <a:ea typeface="Bree Serif"/>
                <a:cs typeface="Bree Serif"/>
                <a:sym typeface="Bree Serif"/>
              </a:rPr>
              <a:t>famous songs: </a:t>
            </a:r>
            <a:r>
              <a:rPr lang="en-US" sz="2400" i="1">
                <a:solidFill>
                  <a:srgbClr val="000000"/>
                </a:solidFill>
                <a:latin typeface="Bree Serif"/>
                <a:ea typeface="Bree Serif"/>
                <a:cs typeface="Bree Serif"/>
                <a:sym typeface="Bree Serif"/>
              </a:rPr>
              <a:t>It’s a Long, Long Way to Tipperary</a:t>
            </a:r>
            <a:r>
              <a:rPr lang="en-US" sz="2400">
                <a:solidFill>
                  <a:srgbClr val="000000"/>
                </a:solidFill>
                <a:latin typeface="Bree Serif"/>
                <a:ea typeface="Bree Serif"/>
                <a:cs typeface="Bree Serif"/>
                <a:sym typeface="Bree Serif"/>
              </a:rPr>
              <a:t> and </a:t>
            </a:r>
            <a:r>
              <a:rPr lang="en-US" sz="2400" i="1">
                <a:solidFill>
                  <a:srgbClr val="000000"/>
                </a:solidFill>
                <a:latin typeface="Bree Serif"/>
                <a:ea typeface="Bree Serif"/>
                <a:cs typeface="Bree Serif"/>
                <a:sym typeface="Bree Serif"/>
              </a:rPr>
              <a:t>Keep the Home Fires Burning</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later in war: division concert parties and entertainment troupes</a:t>
            </a:r>
          </a:p>
          <a:p>
            <a:pPr marL="457200" lvl="0" indent="-381000" rtl="0">
              <a:spcBef>
                <a:spcPts val="0"/>
              </a:spcBef>
              <a:buClr>
                <a:srgbClr val="000000"/>
              </a:buClr>
              <a:buSzPct val="100000"/>
              <a:buFont typeface="Arial"/>
              <a:buChar char="●"/>
            </a:pPr>
            <a:r>
              <a:rPr lang="en-US" sz="2400">
                <a:solidFill>
                  <a:srgbClr val="000000"/>
                </a:solidFill>
                <a:latin typeface="Bree Serif"/>
                <a:ea typeface="Bree Serif"/>
                <a:cs typeface="Bree Serif"/>
                <a:sym typeface="Bree Serif"/>
              </a:rPr>
              <a:t>1914 Christmas Truce - a special Christmas celebration at the trenches</a:t>
            </a:r>
            <a:br>
              <a:rPr lang="en-US" sz="2400">
                <a:solidFill>
                  <a:srgbClr val="000000"/>
                </a:solidFill>
                <a:latin typeface="Bree Serif"/>
                <a:ea typeface="Bree Serif"/>
                <a:cs typeface="Bree Serif"/>
                <a:sym typeface="Bree Serif"/>
              </a:rPr>
            </a:br>
            <a:r>
              <a:rPr lang="en-US" sz="2400">
                <a:solidFill>
                  <a:srgbClr val="000000"/>
                </a:solidFill>
                <a:latin typeface="Bree Serif"/>
                <a:ea typeface="Bree Serif"/>
                <a:cs typeface="Bree Serif"/>
                <a:sym typeface="Bree Serif"/>
              </a:rPr>
              <a:t>both side of the Trenches agreed to have a truce and had a football match</a:t>
            </a:r>
            <a:br>
              <a:rPr lang="en-US" sz="2400">
                <a:solidFill>
                  <a:srgbClr val="000000"/>
                </a:solidFill>
                <a:latin typeface="Bree Serif"/>
                <a:ea typeface="Bree Serif"/>
                <a:cs typeface="Bree Serif"/>
                <a:sym typeface="Bree Serif"/>
              </a:rPr>
            </a:br>
            <a:r>
              <a:rPr lang="en-US" sz="2400">
                <a:solidFill>
                  <a:srgbClr val="000000"/>
                </a:solidFill>
                <a:latin typeface="Bree Serif"/>
                <a:ea typeface="Bree Serif"/>
                <a:cs typeface="Bree Serif"/>
                <a:sym typeface="Bree Serif"/>
              </a:rPr>
              <a:t>(it is said that the Germans won the game)</a:t>
            </a:r>
            <a:br>
              <a:rPr lang="en-US" sz="2400">
                <a:solidFill>
                  <a:srgbClr val="000000"/>
                </a:solidFill>
                <a:latin typeface="Bree Serif"/>
                <a:ea typeface="Bree Serif"/>
                <a:cs typeface="Bree Serif"/>
                <a:sym typeface="Bree Serif"/>
              </a:rPr>
            </a:br>
            <a:r>
              <a:rPr lang="en-US" sz="2400">
                <a:solidFill>
                  <a:srgbClr val="000000"/>
                </a:solidFill>
                <a:latin typeface="Bree Serif"/>
                <a:ea typeface="Bree Serif"/>
                <a:cs typeface="Bree Serif"/>
                <a:sym typeface="Bree Serif"/>
              </a:rPr>
              <a:t>Germans and English exchanged food as a Christmas gift</a:t>
            </a:r>
          </a:p>
        </p:txBody>
      </p:sp>
      <p:pic>
        <p:nvPicPr>
          <p:cNvPr id="273" name="Shape 273"/>
          <p:cNvPicPr preferRelativeResize="0"/>
          <p:nvPr/>
        </p:nvPicPr>
        <p:blipFill rotWithShape="1">
          <a:blip r:embed="rId3">
            <a:alphaModFix/>
          </a:blip>
          <a:srcRect b="4915"/>
          <a:stretch/>
        </p:blipFill>
        <p:spPr>
          <a:xfrm>
            <a:off x="7630825" y="397237"/>
            <a:ext cx="1933575" cy="2717099"/>
          </a:xfrm>
          <a:prstGeom prst="rect">
            <a:avLst/>
          </a:prstGeom>
          <a:noFill/>
          <a:ln>
            <a:noFill/>
          </a:ln>
        </p:spPr>
      </p:pic>
      <p:pic>
        <p:nvPicPr>
          <p:cNvPr id="274" name="Shape 274"/>
          <p:cNvPicPr preferRelativeResize="0"/>
          <p:nvPr/>
        </p:nvPicPr>
        <p:blipFill>
          <a:blip r:embed="rId4">
            <a:alphaModFix/>
          </a:blip>
          <a:stretch>
            <a:fillRect/>
          </a:stretch>
        </p:blipFill>
        <p:spPr>
          <a:xfrm>
            <a:off x="9896324" y="274650"/>
            <a:ext cx="2091525" cy="29622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050" y="46050"/>
            <a:ext cx="11270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Profile</a:t>
            </a:r>
          </a:p>
        </p:txBody>
      </p:sp>
      <p:sp>
        <p:nvSpPr>
          <p:cNvPr id="291" name="Shape 291"/>
          <p:cNvSpPr txBox="1">
            <a:spLocks noGrp="1"/>
          </p:cNvSpPr>
          <p:nvPr>
            <p:ph type="body" idx="1"/>
          </p:nvPr>
        </p:nvSpPr>
        <p:spPr>
          <a:xfrm>
            <a:off x="609450" y="1487900"/>
            <a:ext cx="6645900" cy="4967700"/>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Clr>
                <a:srgbClr val="000000"/>
              </a:buClr>
              <a:buSzPct val="36666"/>
              <a:buFont typeface="Arial"/>
              <a:buChar char="●"/>
            </a:pPr>
            <a:r>
              <a:rPr lang="en-US" b="1">
                <a:solidFill>
                  <a:srgbClr val="000000"/>
                </a:solidFill>
                <a:latin typeface="Bree Serif"/>
                <a:ea typeface="Bree Serif"/>
                <a:cs typeface="Bree Serif"/>
                <a:sym typeface="Bree Serif"/>
              </a:rPr>
              <a:t>first Canadian commander</a:t>
            </a:r>
            <a:r>
              <a:rPr lang="en-US">
                <a:solidFill>
                  <a:srgbClr val="000000"/>
                </a:solidFill>
                <a:latin typeface="Bree Serif"/>
                <a:ea typeface="Bree Serif"/>
                <a:cs typeface="Bree Serif"/>
                <a:sym typeface="Bree Serif"/>
              </a:rPr>
              <a:t> of the </a:t>
            </a:r>
            <a:r>
              <a:rPr lang="en-US" b="1">
                <a:solidFill>
                  <a:srgbClr val="000000"/>
                </a:solidFill>
                <a:latin typeface="Bree Serif"/>
                <a:ea typeface="Bree Serif"/>
                <a:cs typeface="Bree Serif"/>
                <a:sym typeface="Bree Serif"/>
              </a:rPr>
              <a:t>Canadian Corps </a:t>
            </a:r>
            <a:r>
              <a:rPr lang="en-US">
                <a:solidFill>
                  <a:srgbClr val="000000"/>
                </a:solidFill>
                <a:latin typeface="Bree Serif"/>
                <a:ea typeface="Bree Serif"/>
                <a:cs typeface="Bree Serif"/>
                <a:sym typeface="Bree Serif"/>
              </a:rPr>
              <a:t>during WWI </a:t>
            </a:r>
          </a:p>
          <a:p>
            <a:pPr marL="457200" lvl="0" indent="-298450" rtl="0">
              <a:lnSpc>
                <a:spcPct val="115000"/>
              </a:lnSpc>
              <a:spcBef>
                <a:spcPts val="0"/>
              </a:spcBef>
              <a:spcAft>
                <a:spcPts val="1000"/>
              </a:spcAft>
              <a:buClr>
                <a:srgbClr val="000000"/>
              </a:buClr>
              <a:buSzPct val="36666"/>
              <a:buFont typeface="Arial"/>
              <a:buChar char="●"/>
            </a:pPr>
            <a:r>
              <a:rPr lang="en-US">
                <a:solidFill>
                  <a:srgbClr val="000000"/>
                </a:solidFill>
                <a:latin typeface="Bree Serif"/>
                <a:ea typeface="Bree Serif"/>
                <a:cs typeface="Bree Serif"/>
                <a:sym typeface="Bree Serif"/>
              </a:rPr>
              <a:t>helped them achieve many </a:t>
            </a:r>
            <a:r>
              <a:rPr lang="en-US" b="1">
                <a:solidFill>
                  <a:srgbClr val="000000"/>
                </a:solidFill>
                <a:latin typeface="Bree Serif"/>
                <a:ea typeface="Bree Serif"/>
                <a:cs typeface="Bree Serif"/>
                <a:sym typeface="Bree Serif"/>
              </a:rPr>
              <a:t>important victories</a:t>
            </a:r>
            <a:r>
              <a:rPr lang="en-US">
                <a:solidFill>
                  <a:srgbClr val="000000"/>
                </a:solidFill>
                <a:latin typeface="Bree Serif"/>
                <a:ea typeface="Bree Serif"/>
                <a:cs typeface="Bree Serif"/>
                <a:sym typeface="Bree Serif"/>
              </a:rPr>
              <a:t> in the war </a:t>
            </a:r>
          </a:p>
          <a:p>
            <a:pPr marL="457200" lvl="0" indent="-298450" rtl="0">
              <a:lnSpc>
                <a:spcPct val="115000"/>
              </a:lnSpc>
              <a:spcBef>
                <a:spcPts val="0"/>
              </a:spcBef>
              <a:spcAft>
                <a:spcPts val="1000"/>
              </a:spcAft>
              <a:buClr>
                <a:srgbClr val="000000"/>
              </a:buClr>
              <a:buSzPct val="36666"/>
              <a:buFont typeface="Arial"/>
              <a:buChar char="●"/>
            </a:pPr>
            <a:r>
              <a:rPr lang="en-US">
                <a:solidFill>
                  <a:srgbClr val="000000"/>
                </a:solidFill>
                <a:latin typeface="Bree Serif"/>
                <a:ea typeface="Bree Serif"/>
                <a:cs typeface="Bree Serif"/>
                <a:sym typeface="Bree Serif"/>
              </a:rPr>
              <a:t>no actual professional experience at the start of WWI</a:t>
            </a:r>
          </a:p>
          <a:p>
            <a:pPr marL="457200" lvl="0" indent="-298450" rtl="0">
              <a:lnSpc>
                <a:spcPct val="115000"/>
              </a:lnSpc>
              <a:spcBef>
                <a:spcPts val="0"/>
              </a:spcBef>
              <a:buClr>
                <a:srgbClr val="000000"/>
              </a:buClr>
              <a:buSzPct val="36666"/>
              <a:buFont typeface="Arial"/>
              <a:buChar char="●"/>
            </a:pPr>
            <a:r>
              <a:rPr lang="en-US">
                <a:solidFill>
                  <a:srgbClr val="000000"/>
                </a:solidFill>
                <a:latin typeface="Bree Serif"/>
                <a:ea typeface="Bree Serif"/>
                <a:cs typeface="Bree Serif"/>
                <a:sym typeface="Bree Serif"/>
              </a:rPr>
              <a:t>widely considered </a:t>
            </a:r>
            <a:r>
              <a:rPr lang="en-US" b="1">
                <a:solidFill>
                  <a:srgbClr val="000000"/>
                </a:solidFill>
                <a:latin typeface="Bree Serif"/>
                <a:ea typeface="Bree Serif"/>
                <a:cs typeface="Bree Serif"/>
                <a:sym typeface="Bree Serif"/>
              </a:rPr>
              <a:t>one of the ablest generals</a:t>
            </a:r>
            <a:r>
              <a:rPr lang="en-US">
                <a:solidFill>
                  <a:srgbClr val="000000"/>
                </a:solidFill>
                <a:latin typeface="Bree Serif"/>
                <a:ea typeface="Bree Serif"/>
                <a:cs typeface="Bree Serif"/>
                <a:sym typeface="Bree Serif"/>
              </a:rPr>
              <a:t> in the war</a:t>
            </a:r>
          </a:p>
        </p:txBody>
      </p:sp>
      <p:pic>
        <p:nvPicPr>
          <p:cNvPr id="292" name="Shape 292"/>
          <p:cNvPicPr preferRelativeResize="0"/>
          <p:nvPr/>
        </p:nvPicPr>
        <p:blipFill>
          <a:blip r:embed="rId3">
            <a:alphaModFix/>
          </a:blip>
          <a:stretch>
            <a:fillRect/>
          </a:stretch>
        </p:blipFill>
        <p:spPr>
          <a:xfrm>
            <a:off x="7791000" y="1239250"/>
            <a:ext cx="3771900" cy="5232397"/>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80850" y="-30150"/>
            <a:ext cx="11270399" cy="1143000"/>
          </a:xfrm>
          <a:prstGeom prst="rect">
            <a:avLst/>
          </a:prstGeom>
          <a:noFill/>
          <a:ln>
            <a:noFill/>
          </a:ln>
        </p:spPr>
        <p:txBody>
          <a:bodyPr lIns="91425" tIns="45700" rIns="91425" bIns="45700" anchor="b" anchorCtr="0">
            <a:noAutofit/>
          </a:bodyPr>
          <a:lstStyle/>
          <a:p>
            <a:pPr lvl="0"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Profile</a:t>
            </a:r>
          </a:p>
        </p:txBody>
      </p:sp>
      <p:sp>
        <p:nvSpPr>
          <p:cNvPr id="299" name="Shape 299"/>
          <p:cNvSpPr txBox="1">
            <a:spLocks noGrp="1"/>
          </p:cNvSpPr>
          <p:nvPr>
            <p:ph type="body" idx="1"/>
          </p:nvPr>
        </p:nvSpPr>
        <p:spPr>
          <a:xfrm>
            <a:off x="5305700" y="1276025"/>
            <a:ext cx="6730799" cy="4967700"/>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Clr>
                <a:srgbClr val="000000"/>
              </a:buClr>
              <a:buSzPct val="36666"/>
              <a:buFont typeface="Arial"/>
              <a:buChar char="●"/>
            </a:pPr>
            <a:r>
              <a:rPr lang="en-US">
                <a:solidFill>
                  <a:schemeClr val="dk1"/>
                </a:solidFill>
                <a:latin typeface="Bree Serif"/>
                <a:ea typeface="Bree Serif"/>
                <a:cs typeface="Bree Serif"/>
                <a:sym typeface="Bree Serif"/>
              </a:rPr>
              <a:t>helped Canadian soldiers create their reputation as fierce soldiers</a:t>
            </a:r>
          </a:p>
          <a:p>
            <a:pPr marL="457200" lvl="0" indent="-298450" rtl="0">
              <a:lnSpc>
                <a:spcPct val="115000"/>
              </a:lnSpc>
              <a:spcBef>
                <a:spcPts val="0"/>
              </a:spcBef>
              <a:spcAft>
                <a:spcPts val="1000"/>
              </a:spcAft>
              <a:buClr>
                <a:srgbClr val="000000"/>
              </a:buClr>
              <a:buSzPct val="36666"/>
              <a:buFont typeface="Arial"/>
              <a:buChar char="●"/>
            </a:pPr>
            <a:r>
              <a:rPr lang="en-US">
                <a:solidFill>
                  <a:schemeClr val="dk1"/>
                </a:solidFill>
                <a:latin typeface="Bree Serif"/>
                <a:ea typeface="Bree Serif"/>
                <a:cs typeface="Bree Serif"/>
                <a:sym typeface="Bree Serif"/>
              </a:rPr>
              <a:t>unbroken string of </a:t>
            </a:r>
            <a:r>
              <a:rPr lang="en-US" b="1">
                <a:solidFill>
                  <a:schemeClr val="dk1"/>
                </a:solidFill>
                <a:latin typeface="Bree Serif"/>
                <a:ea typeface="Bree Serif"/>
                <a:cs typeface="Bree Serif"/>
                <a:sym typeface="Bree Serif"/>
              </a:rPr>
              <a:t>major victories </a:t>
            </a:r>
            <a:r>
              <a:rPr lang="en-US">
                <a:solidFill>
                  <a:schemeClr val="dk1"/>
                </a:solidFill>
                <a:latin typeface="Bree Serif"/>
                <a:ea typeface="Bree Serif"/>
                <a:cs typeface="Bree Serif"/>
                <a:sym typeface="Bree Serif"/>
              </a:rPr>
              <a:t>in 1917-1918</a:t>
            </a:r>
          </a:p>
          <a:p>
            <a:pPr marL="457200" lvl="0" indent="-298450" rtl="0">
              <a:lnSpc>
                <a:spcPct val="115000"/>
              </a:lnSpc>
              <a:spcBef>
                <a:spcPts val="0"/>
              </a:spcBef>
              <a:spcAft>
                <a:spcPts val="1000"/>
              </a:spcAft>
              <a:buClr>
                <a:srgbClr val="000000"/>
              </a:buClr>
              <a:buSzPct val="36666"/>
              <a:buFont typeface="Arial"/>
              <a:buChar char="●"/>
            </a:pPr>
            <a:r>
              <a:rPr lang="en-US">
                <a:solidFill>
                  <a:srgbClr val="000000"/>
                </a:solidFill>
                <a:latin typeface="Bree Serif"/>
                <a:ea typeface="Bree Serif"/>
                <a:cs typeface="Bree Serif"/>
                <a:sym typeface="Bree Serif"/>
              </a:rPr>
              <a:t>never sent his troops into battle unless he knew they were ready</a:t>
            </a:r>
          </a:p>
          <a:p>
            <a:pPr marL="457200" lvl="0" indent="-298450" rtl="0">
              <a:lnSpc>
                <a:spcPct val="115000"/>
              </a:lnSpc>
              <a:spcBef>
                <a:spcPts val="0"/>
              </a:spcBef>
              <a:spcAft>
                <a:spcPts val="1000"/>
              </a:spcAft>
              <a:buClr>
                <a:srgbClr val="000000"/>
              </a:buClr>
              <a:buSzPct val="36666"/>
              <a:buFont typeface="Arial"/>
              <a:buChar char="●"/>
            </a:pPr>
            <a:r>
              <a:rPr lang="en-US" b="1">
                <a:solidFill>
                  <a:srgbClr val="0000FF"/>
                </a:solidFill>
                <a:latin typeface="Bree Serif"/>
                <a:ea typeface="Bree Serif"/>
                <a:cs typeface="Bree Serif"/>
                <a:sym typeface="Bree Serif"/>
              </a:rPr>
              <a:t>June 9th, 1917-</a:t>
            </a:r>
            <a:r>
              <a:rPr lang="en-US">
                <a:solidFill>
                  <a:schemeClr val="dk1"/>
                </a:solidFill>
                <a:latin typeface="Bree Serif"/>
                <a:ea typeface="Bree Serif"/>
                <a:cs typeface="Bree Serif"/>
                <a:sym typeface="Bree Serif"/>
              </a:rPr>
              <a:t> </a:t>
            </a:r>
            <a:r>
              <a:rPr lang="en-US">
                <a:solidFill>
                  <a:srgbClr val="000000"/>
                </a:solidFill>
                <a:latin typeface="Bree Serif"/>
                <a:ea typeface="Bree Serif"/>
                <a:cs typeface="Bree Serif"/>
                <a:sym typeface="Bree Serif"/>
              </a:rPr>
              <a:t>became commander of the Canadian Corps and was knighted</a:t>
            </a:r>
          </a:p>
        </p:txBody>
      </p:sp>
      <p:pic>
        <p:nvPicPr>
          <p:cNvPr id="300" name="Shape 300"/>
          <p:cNvPicPr preferRelativeResize="0"/>
          <p:nvPr/>
        </p:nvPicPr>
        <p:blipFill>
          <a:blip r:embed="rId3">
            <a:alphaModFix/>
          </a:blip>
          <a:stretch>
            <a:fillRect/>
          </a:stretch>
        </p:blipFill>
        <p:spPr>
          <a:xfrm>
            <a:off x="726325" y="1199825"/>
            <a:ext cx="4362875" cy="5145650"/>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80850" y="-106350"/>
            <a:ext cx="11270399" cy="1143000"/>
          </a:xfrm>
          <a:prstGeom prst="rect">
            <a:avLst/>
          </a:prstGeom>
          <a:noFill/>
          <a:ln>
            <a:noFill/>
          </a:ln>
        </p:spPr>
        <p:txBody>
          <a:bodyPr lIns="91425" tIns="45700" rIns="91425" bIns="45700" anchor="b" anchorCtr="0">
            <a:noAutofit/>
          </a:bodyPr>
          <a:lstStyle/>
          <a:p>
            <a:pPr lvl="0"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Battles</a:t>
            </a:r>
          </a:p>
        </p:txBody>
      </p:sp>
      <p:cxnSp>
        <p:nvCxnSpPr>
          <p:cNvPr id="307" name="Shape 307"/>
          <p:cNvCxnSpPr/>
          <p:nvPr/>
        </p:nvCxnSpPr>
        <p:spPr>
          <a:xfrm>
            <a:off x="633062" y="3886200"/>
            <a:ext cx="10922699" cy="0"/>
          </a:xfrm>
          <a:prstGeom prst="straightConnector1">
            <a:avLst/>
          </a:prstGeom>
          <a:noFill/>
          <a:ln w="76200" cap="flat">
            <a:solidFill>
              <a:srgbClr val="000000"/>
            </a:solidFill>
            <a:prstDash val="solid"/>
            <a:round/>
            <a:headEnd type="none" w="lg" len="lg"/>
            <a:tailEnd type="none" w="lg" len="lg"/>
          </a:ln>
        </p:spPr>
      </p:cxnSp>
      <p:sp>
        <p:nvSpPr>
          <p:cNvPr id="308" name="Shape 308"/>
          <p:cNvSpPr/>
          <p:nvPr/>
        </p:nvSpPr>
        <p:spPr>
          <a:xfrm>
            <a:off x="633075" y="3751450"/>
            <a:ext cx="254699" cy="250799"/>
          </a:xfrm>
          <a:prstGeom prst="ellipse">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9" name="Shape 309"/>
          <p:cNvSpPr/>
          <p:nvPr/>
        </p:nvSpPr>
        <p:spPr>
          <a:xfrm>
            <a:off x="11301075" y="3751450"/>
            <a:ext cx="254699" cy="250799"/>
          </a:xfrm>
          <a:prstGeom prst="ellipse">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310" name="Shape 310"/>
          <p:cNvCxnSpPr/>
          <p:nvPr/>
        </p:nvCxnSpPr>
        <p:spPr>
          <a:xfrm flipH="1">
            <a:off x="4642112" y="3675250"/>
            <a:ext cx="4500" cy="442200"/>
          </a:xfrm>
          <a:prstGeom prst="straightConnector1">
            <a:avLst/>
          </a:prstGeom>
          <a:noFill/>
          <a:ln w="38100" cap="flat">
            <a:solidFill>
              <a:srgbClr val="000000"/>
            </a:solidFill>
            <a:prstDash val="solid"/>
            <a:round/>
            <a:headEnd type="none" w="lg" len="lg"/>
            <a:tailEnd type="none" w="lg" len="lg"/>
          </a:ln>
        </p:spPr>
      </p:cxnSp>
      <p:cxnSp>
        <p:nvCxnSpPr>
          <p:cNvPr id="311" name="Shape 311"/>
          <p:cNvCxnSpPr/>
          <p:nvPr/>
        </p:nvCxnSpPr>
        <p:spPr>
          <a:xfrm flipH="1">
            <a:off x="10871937" y="3675250"/>
            <a:ext cx="4500" cy="442200"/>
          </a:xfrm>
          <a:prstGeom prst="straightConnector1">
            <a:avLst/>
          </a:prstGeom>
          <a:noFill/>
          <a:ln w="38100" cap="flat">
            <a:solidFill>
              <a:srgbClr val="000000"/>
            </a:solidFill>
            <a:prstDash val="solid"/>
            <a:round/>
            <a:headEnd type="none" w="lg" len="lg"/>
            <a:tailEnd type="none" w="lg" len="lg"/>
          </a:ln>
        </p:spPr>
      </p:cxnSp>
      <p:cxnSp>
        <p:nvCxnSpPr>
          <p:cNvPr id="312" name="Shape 312"/>
          <p:cNvCxnSpPr/>
          <p:nvPr/>
        </p:nvCxnSpPr>
        <p:spPr>
          <a:xfrm flipH="1">
            <a:off x="1386612" y="3655750"/>
            <a:ext cx="4500" cy="442200"/>
          </a:xfrm>
          <a:prstGeom prst="straightConnector1">
            <a:avLst/>
          </a:prstGeom>
          <a:noFill/>
          <a:ln w="38100" cap="flat">
            <a:solidFill>
              <a:srgbClr val="000000"/>
            </a:solidFill>
            <a:prstDash val="solid"/>
            <a:round/>
            <a:headEnd type="none" w="lg" len="lg"/>
            <a:tailEnd type="none" w="lg" len="lg"/>
          </a:ln>
        </p:spPr>
      </p:cxnSp>
      <p:sp>
        <p:nvSpPr>
          <p:cNvPr id="313" name="Shape 313"/>
          <p:cNvSpPr txBox="1"/>
          <p:nvPr/>
        </p:nvSpPr>
        <p:spPr>
          <a:xfrm>
            <a:off x="4178625" y="3006050"/>
            <a:ext cx="931499" cy="535499"/>
          </a:xfrm>
          <a:prstGeom prst="rect">
            <a:avLst/>
          </a:prstGeom>
          <a:noFill/>
          <a:ln>
            <a:noFill/>
          </a:ln>
        </p:spPr>
        <p:txBody>
          <a:bodyPr lIns="91425" tIns="91425" rIns="91425" bIns="91425" anchor="ctr" anchorCtr="0">
            <a:noAutofit/>
          </a:bodyPr>
          <a:lstStyle/>
          <a:p>
            <a:pPr algn="ctr" rtl="0">
              <a:spcBef>
                <a:spcPts val="0"/>
              </a:spcBef>
              <a:buNone/>
            </a:pPr>
            <a:r>
              <a:rPr lang="en-US" sz="2400" b="1">
                <a:solidFill>
                  <a:srgbClr val="0000FF"/>
                </a:solidFill>
                <a:latin typeface="Bree Serif"/>
                <a:ea typeface="Bree Serif"/>
                <a:cs typeface="Bree Serif"/>
                <a:sym typeface="Bree Serif"/>
              </a:rPr>
              <a:t>June </a:t>
            </a:r>
          </a:p>
          <a:p>
            <a:pPr lvl="0" algn="ctr" rtl="0">
              <a:spcBef>
                <a:spcPts val="0"/>
              </a:spcBef>
              <a:buNone/>
            </a:pPr>
            <a:r>
              <a:rPr lang="en-US" sz="2400" b="1">
                <a:solidFill>
                  <a:srgbClr val="0000FF"/>
                </a:solidFill>
                <a:latin typeface="Bree Serif"/>
                <a:ea typeface="Bree Serif"/>
                <a:cs typeface="Bree Serif"/>
                <a:sym typeface="Bree Serif"/>
              </a:rPr>
              <a:t>1916</a:t>
            </a:r>
          </a:p>
        </p:txBody>
      </p:sp>
      <p:cxnSp>
        <p:nvCxnSpPr>
          <p:cNvPr id="314" name="Shape 314"/>
          <p:cNvCxnSpPr/>
          <p:nvPr/>
        </p:nvCxnSpPr>
        <p:spPr>
          <a:xfrm flipH="1">
            <a:off x="7232912" y="3675250"/>
            <a:ext cx="4500" cy="442200"/>
          </a:xfrm>
          <a:prstGeom prst="straightConnector1">
            <a:avLst/>
          </a:prstGeom>
          <a:noFill/>
          <a:ln w="38100" cap="flat">
            <a:solidFill>
              <a:srgbClr val="000000"/>
            </a:solidFill>
            <a:prstDash val="solid"/>
            <a:round/>
            <a:headEnd type="none" w="lg" len="lg"/>
            <a:tailEnd type="none" w="lg" len="lg"/>
          </a:ln>
        </p:spPr>
      </p:cxnSp>
      <p:sp>
        <p:nvSpPr>
          <p:cNvPr id="315" name="Shape 315"/>
          <p:cNvSpPr txBox="1"/>
          <p:nvPr/>
        </p:nvSpPr>
        <p:spPr>
          <a:xfrm>
            <a:off x="6178925" y="4154650"/>
            <a:ext cx="2148599" cy="535499"/>
          </a:xfrm>
          <a:prstGeom prst="rect">
            <a:avLst/>
          </a:prstGeom>
          <a:noFill/>
          <a:ln>
            <a:noFill/>
          </a:ln>
        </p:spPr>
        <p:txBody>
          <a:bodyPr lIns="91425" tIns="91425" rIns="91425" bIns="91425" anchor="ctr" anchorCtr="0">
            <a:noAutofit/>
          </a:bodyPr>
          <a:lstStyle/>
          <a:p>
            <a:pPr algn="ctr" rtl="0">
              <a:spcBef>
                <a:spcPts val="0"/>
              </a:spcBef>
              <a:buNone/>
            </a:pPr>
            <a:r>
              <a:rPr lang="en-US" sz="2400" b="1">
                <a:solidFill>
                  <a:srgbClr val="0000FF"/>
                </a:solidFill>
                <a:latin typeface="Bree Serif"/>
                <a:ea typeface="Bree Serif"/>
                <a:cs typeface="Bree Serif"/>
                <a:sym typeface="Bree Serif"/>
              </a:rPr>
              <a:t>September </a:t>
            </a:r>
          </a:p>
          <a:p>
            <a:pPr lvl="0" algn="ctr" rtl="0">
              <a:spcBef>
                <a:spcPts val="0"/>
              </a:spcBef>
              <a:buNone/>
            </a:pPr>
            <a:r>
              <a:rPr lang="en-US" sz="2400" b="1">
                <a:solidFill>
                  <a:srgbClr val="0000FF"/>
                </a:solidFill>
                <a:latin typeface="Bree Serif"/>
                <a:ea typeface="Bree Serif"/>
                <a:cs typeface="Bree Serif"/>
                <a:sym typeface="Bree Serif"/>
              </a:rPr>
              <a:t>1916</a:t>
            </a:r>
          </a:p>
        </p:txBody>
      </p:sp>
      <p:sp>
        <p:nvSpPr>
          <p:cNvPr id="316" name="Shape 316"/>
          <p:cNvSpPr txBox="1"/>
          <p:nvPr/>
        </p:nvSpPr>
        <p:spPr>
          <a:xfrm>
            <a:off x="10031225" y="1773800"/>
            <a:ext cx="1748699" cy="3000000"/>
          </a:xfrm>
          <a:prstGeom prst="rect">
            <a:avLst/>
          </a:prstGeom>
          <a:noFill/>
          <a:ln>
            <a:noFill/>
          </a:ln>
        </p:spPr>
        <p:txBody>
          <a:bodyPr lIns="91425" tIns="91425" rIns="91425" bIns="91425" anchor="ctr" anchorCtr="0">
            <a:noAutofit/>
          </a:bodyPr>
          <a:lstStyle/>
          <a:p>
            <a:pPr lvl="0" algn="ctr" rtl="0">
              <a:spcBef>
                <a:spcPts val="0"/>
              </a:spcBef>
              <a:buNone/>
            </a:pPr>
            <a:r>
              <a:rPr lang="en-US" sz="2400" b="1">
                <a:solidFill>
                  <a:srgbClr val="0000FF"/>
                </a:solidFill>
                <a:latin typeface="Bree Serif"/>
                <a:ea typeface="Bree Serif"/>
                <a:cs typeface="Bree Serif"/>
                <a:sym typeface="Bree Serif"/>
              </a:rPr>
              <a:t>April </a:t>
            </a:r>
          </a:p>
          <a:p>
            <a:pPr lvl="0" algn="ctr" rtl="0">
              <a:spcBef>
                <a:spcPts val="0"/>
              </a:spcBef>
              <a:buNone/>
            </a:pPr>
            <a:r>
              <a:rPr lang="en-US" sz="2400" b="1">
                <a:solidFill>
                  <a:srgbClr val="0000FF"/>
                </a:solidFill>
                <a:latin typeface="Bree Serif"/>
                <a:ea typeface="Bree Serif"/>
                <a:cs typeface="Bree Serif"/>
                <a:sym typeface="Bree Serif"/>
              </a:rPr>
              <a:t>1917</a:t>
            </a:r>
          </a:p>
        </p:txBody>
      </p:sp>
      <p:sp>
        <p:nvSpPr>
          <p:cNvPr id="317" name="Shape 317"/>
          <p:cNvSpPr txBox="1"/>
          <p:nvPr/>
        </p:nvSpPr>
        <p:spPr>
          <a:xfrm>
            <a:off x="51025" y="4078450"/>
            <a:ext cx="2675700" cy="3000000"/>
          </a:xfrm>
          <a:prstGeom prst="rect">
            <a:avLst/>
          </a:prstGeom>
          <a:noFill/>
          <a:ln>
            <a:noFill/>
          </a:ln>
        </p:spPr>
        <p:txBody>
          <a:bodyPr lIns="91425" tIns="91425" rIns="91425" bIns="91425" anchor="ctr" anchorCtr="0">
            <a:noAutofit/>
          </a:bodyPr>
          <a:lstStyle/>
          <a:p>
            <a:pPr lvl="0" algn="ctr" rtl="0">
              <a:spcBef>
                <a:spcPts val="0"/>
              </a:spcBef>
              <a:buNone/>
            </a:pPr>
            <a:r>
              <a:rPr lang="en-US" sz="2200">
                <a:solidFill>
                  <a:schemeClr val="dk1"/>
                </a:solidFill>
                <a:latin typeface="Bree Serif"/>
                <a:ea typeface="Bree Serif"/>
                <a:cs typeface="Bree Serif"/>
                <a:sym typeface="Bree Serif"/>
              </a:rPr>
              <a:t>Currie’s brigade lost about half of its strength during the</a:t>
            </a:r>
            <a:r>
              <a:rPr lang="en-US" sz="2200">
                <a:solidFill>
                  <a:schemeClr val="dk1"/>
                </a:solidFill>
                <a:latin typeface="Bree Serif"/>
                <a:ea typeface="Bree Serif"/>
                <a:cs typeface="Bree Serif"/>
                <a:sym typeface="Bree Serif"/>
                <a:hlinkClick r:id="rId3"/>
              </a:rPr>
              <a:t> Second Battle of Ypres</a:t>
            </a:r>
          </a:p>
        </p:txBody>
      </p:sp>
      <p:sp>
        <p:nvSpPr>
          <p:cNvPr id="318" name="Shape 318"/>
          <p:cNvSpPr txBox="1"/>
          <p:nvPr/>
        </p:nvSpPr>
        <p:spPr>
          <a:xfrm>
            <a:off x="514525" y="2950200"/>
            <a:ext cx="1748699" cy="3000000"/>
          </a:xfrm>
          <a:prstGeom prst="rect">
            <a:avLst/>
          </a:prstGeom>
          <a:noFill/>
          <a:ln>
            <a:noFill/>
          </a:ln>
        </p:spPr>
        <p:txBody>
          <a:bodyPr lIns="91425" tIns="91425" rIns="91425" bIns="91425" anchor="ctr" anchorCtr="0">
            <a:noAutofit/>
          </a:bodyPr>
          <a:lstStyle/>
          <a:p>
            <a:pPr lvl="0" algn="ctr" rtl="0">
              <a:spcBef>
                <a:spcPts val="0"/>
              </a:spcBef>
              <a:buNone/>
            </a:pPr>
            <a:r>
              <a:rPr lang="en-US" sz="2400" b="1">
                <a:solidFill>
                  <a:srgbClr val="0000FF"/>
                </a:solidFill>
                <a:latin typeface="Bree Serif"/>
                <a:ea typeface="Bree Serif"/>
                <a:cs typeface="Bree Serif"/>
                <a:sym typeface="Bree Serif"/>
              </a:rPr>
              <a:t>April/May </a:t>
            </a:r>
          </a:p>
          <a:p>
            <a:pPr lvl="0" algn="ctr" rtl="0">
              <a:spcBef>
                <a:spcPts val="0"/>
              </a:spcBef>
              <a:buNone/>
            </a:pPr>
            <a:r>
              <a:rPr lang="en-US" sz="2400" b="1">
                <a:solidFill>
                  <a:srgbClr val="0000FF"/>
                </a:solidFill>
                <a:latin typeface="Bree Serif"/>
                <a:ea typeface="Bree Serif"/>
                <a:cs typeface="Bree Serif"/>
                <a:sym typeface="Bree Serif"/>
              </a:rPr>
              <a:t>1915 </a:t>
            </a:r>
          </a:p>
        </p:txBody>
      </p:sp>
      <p:sp>
        <p:nvSpPr>
          <p:cNvPr id="319" name="Shape 319"/>
          <p:cNvSpPr txBox="1"/>
          <p:nvPr/>
        </p:nvSpPr>
        <p:spPr>
          <a:xfrm>
            <a:off x="3089625" y="969275"/>
            <a:ext cx="3109499" cy="2235300"/>
          </a:xfrm>
          <a:prstGeom prst="rect">
            <a:avLst/>
          </a:prstGeom>
          <a:noFill/>
          <a:ln>
            <a:noFill/>
          </a:ln>
        </p:spPr>
        <p:txBody>
          <a:bodyPr lIns="91425" tIns="91425" rIns="91425" bIns="91425" anchor="ctr" anchorCtr="0">
            <a:noAutofit/>
          </a:bodyPr>
          <a:lstStyle/>
          <a:p>
            <a:pPr lvl="0" algn="ctr" rtl="0">
              <a:spcBef>
                <a:spcPts val="0"/>
              </a:spcBef>
              <a:buNone/>
            </a:pPr>
            <a:r>
              <a:rPr lang="en-US" sz="2100">
                <a:solidFill>
                  <a:schemeClr val="dk1"/>
                </a:solidFill>
                <a:latin typeface="Bree Serif"/>
                <a:ea typeface="Bree Serif"/>
                <a:cs typeface="Bree Serif"/>
                <a:sym typeface="Bree Serif"/>
              </a:rPr>
              <a:t>Currie’s division carried out a successful counterattack against the Germans at Mount Sorrel</a:t>
            </a:r>
          </a:p>
        </p:txBody>
      </p:sp>
      <p:sp>
        <p:nvSpPr>
          <p:cNvPr id="320" name="Shape 320"/>
          <p:cNvSpPr txBox="1"/>
          <p:nvPr/>
        </p:nvSpPr>
        <p:spPr>
          <a:xfrm>
            <a:off x="5915375" y="4078450"/>
            <a:ext cx="2675700" cy="3000000"/>
          </a:xfrm>
          <a:prstGeom prst="rect">
            <a:avLst/>
          </a:prstGeom>
          <a:noFill/>
          <a:ln>
            <a:noFill/>
          </a:ln>
        </p:spPr>
        <p:txBody>
          <a:bodyPr lIns="91425" tIns="91425" rIns="91425" bIns="91425" anchor="ctr" anchorCtr="0">
            <a:noAutofit/>
          </a:bodyPr>
          <a:lstStyle/>
          <a:p>
            <a:pPr lvl="0" algn="ctr" rtl="0">
              <a:spcBef>
                <a:spcPts val="0"/>
              </a:spcBef>
              <a:buNone/>
            </a:pPr>
            <a:r>
              <a:rPr lang="en-US" sz="2200">
                <a:solidFill>
                  <a:schemeClr val="dk1"/>
                </a:solidFill>
                <a:latin typeface="Bree Serif"/>
                <a:ea typeface="Bree Serif"/>
                <a:cs typeface="Bree Serif"/>
                <a:sym typeface="Bree Serif"/>
              </a:rPr>
              <a:t>Currie’s division suffered heavy losses and little gain at the Battle of the Somme</a:t>
            </a:r>
          </a:p>
        </p:txBody>
      </p:sp>
      <p:sp>
        <p:nvSpPr>
          <p:cNvPr id="321" name="Shape 321"/>
          <p:cNvSpPr txBox="1"/>
          <p:nvPr/>
        </p:nvSpPr>
        <p:spPr>
          <a:xfrm>
            <a:off x="9536349" y="866400"/>
            <a:ext cx="2675700" cy="2235300"/>
          </a:xfrm>
          <a:prstGeom prst="rect">
            <a:avLst/>
          </a:prstGeom>
          <a:noFill/>
          <a:ln>
            <a:noFill/>
          </a:ln>
        </p:spPr>
        <p:txBody>
          <a:bodyPr lIns="91425" tIns="91425" rIns="91425" bIns="91425" anchor="ctr" anchorCtr="0">
            <a:noAutofit/>
          </a:bodyPr>
          <a:lstStyle/>
          <a:p>
            <a:pPr lvl="0" algn="ctr" rtl="0">
              <a:lnSpc>
                <a:spcPct val="100000"/>
              </a:lnSpc>
              <a:spcBef>
                <a:spcPts val="0"/>
              </a:spcBef>
              <a:buNone/>
            </a:pPr>
            <a:r>
              <a:rPr lang="en-US" sz="2200">
                <a:solidFill>
                  <a:schemeClr val="dk1"/>
                </a:solidFill>
                <a:latin typeface="Bree Serif"/>
                <a:ea typeface="Bree Serif"/>
                <a:cs typeface="Bree Serif"/>
                <a:sym typeface="Bree Serif"/>
              </a:rPr>
              <a:t>The Canadians won against odds at the Battle of Vimy Ridge, a victory executed by Currie and his men</a:t>
            </a:r>
          </a:p>
        </p:txBody>
      </p:sp>
      <p:pic>
        <p:nvPicPr>
          <p:cNvPr id="322" name="Shape 322"/>
          <p:cNvPicPr preferRelativeResize="0"/>
          <p:nvPr/>
        </p:nvPicPr>
        <p:blipFill>
          <a:blip r:embed="rId4">
            <a:alphaModFix/>
          </a:blip>
          <a:stretch>
            <a:fillRect/>
          </a:stretch>
        </p:blipFill>
        <p:spPr>
          <a:xfrm>
            <a:off x="2726725" y="4516100"/>
            <a:ext cx="3188649" cy="1851750"/>
          </a:xfrm>
          <a:prstGeom prst="rect">
            <a:avLst/>
          </a:prstGeom>
          <a:noFill/>
          <a:ln>
            <a:noFill/>
          </a:ln>
        </p:spPr>
      </p:pic>
      <p:pic>
        <p:nvPicPr>
          <p:cNvPr id="323" name="Shape 323"/>
          <p:cNvPicPr preferRelativeResize="0"/>
          <p:nvPr/>
        </p:nvPicPr>
        <p:blipFill>
          <a:blip r:embed="rId5">
            <a:alphaModFix/>
          </a:blip>
          <a:stretch>
            <a:fillRect/>
          </a:stretch>
        </p:blipFill>
        <p:spPr>
          <a:xfrm>
            <a:off x="107175" y="1308137"/>
            <a:ext cx="3023518" cy="2076124"/>
          </a:xfrm>
          <a:prstGeom prst="rect">
            <a:avLst/>
          </a:prstGeom>
          <a:noFill/>
          <a:ln>
            <a:noFill/>
          </a:ln>
        </p:spPr>
      </p:pic>
      <p:cxnSp>
        <p:nvCxnSpPr>
          <p:cNvPr id="324" name="Shape 324"/>
          <p:cNvCxnSpPr/>
          <p:nvPr/>
        </p:nvCxnSpPr>
        <p:spPr>
          <a:xfrm rot="10800000" flipH="1">
            <a:off x="1908250" y="6215350"/>
            <a:ext cx="702600" cy="16799"/>
          </a:xfrm>
          <a:prstGeom prst="straightConnector1">
            <a:avLst/>
          </a:prstGeom>
          <a:noFill/>
          <a:ln w="19050" cap="flat">
            <a:solidFill>
              <a:srgbClr val="000000"/>
            </a:solidFill>
            <a:prstDash val="solid"/>
            <a:round/>
            <a:headEnd type="none" w="lg" len="lg"/>
            <a:tailEnd type="triangle" w="lg" len="lg"/>
          </a:ln>
        </p:spPr>
      </p:cxnSp>
      <p:cxnSp>
        <p:nvCxnSpPr>
          <p:cNvPr id="325" name="Shape 325"/>
          <p:cNvCxnSpPr/>
          <p:nvPr/>
        </p:nvCxnSpPr>
        <p:spPr>
          <a:xfrm rot="10800000">
            <a:off x="3265425" y="3092300"/>
            <a:ext cx="913199" cy="181499"/>
          </a:xfrm>
          <a:prstGeom prst="straightConnector1">
            <a:avLst/>
          </a:prstGeom>
          <a:noFill/>
          <a:ln w="19050" cap="flat">
            <a:solidFill>
              <a:srgbClr val="000000"/>
            </a:solidFill>
            <a:prstDash val="solid"/>
            <a:round/>
            <a:headEnd type="none" w="lg" len="lg"/>
            <a:tailEnd type="triangle" w="lg" len="lg"/>
          </a:ln>
        </p:spPr>
      </p:cxnSp>
      <p:pic>
        <p:nvPicPr>
          <p:cNvPr id="326" name="Shape 326"/>
          <p:cNvPicPr preferRelativeResize="0"/>
          <p:nvPr/>
        </p:nvPicPr>
        <p:blipFill>
          <a:blip r:embed="rId6">
            <a:alphaModFix/>
          </a:blip>
          <a:stretch>
            <a:fillRect/>
          </a:stretch>
        </p:blipFill>
        <p:spPr>
          <a:xfrm>
            <a:off x="6178928" y="1344225"/>
            <a:ext cx="3340920" cy="2076124"/>
          </a:xfrm>
          <a:prstGeom prst="rect">
            <a:avLst/>
          </a:prstGeom>
          <a:noFill/>
          <a:ln>
            <a:noFill/>
          </a:ln>
        </p:spPr>
      </p:pic>
      <p:cxnSp>
        <p:nvCxnSpPr>
          <p:cNvPr id="327" name="Shape 327"/>
          <p:cNvCxnSpPr/>
          <p:nvPr/>
        </p:nvCxnSpPr>
        <p:spPr>
          <a:xfrm>
            <a:off x="9602600" y="3204575"/>
            <a:ext cx="852899" cy="267599"/>
          </a:xfrm>
          <a:prstGeom prst="straightConnector1">
            <a:avLst/>
          </a:prstGeom>
          <a:noFill/>
          <a:ln w="19050" cap="flat">
            <a:solidFill>
              <a:srgbClr val="000000"/>
            </a:solidFill>
            <a:prstDash val="solid"/>
            <a:round/>
            <a:headEnd type="none" w="lg" len="lg"/>
            <a:tailEnd type="triangle" w="lg" len="lg"/>
          </a:ln>
        </p:spPr>
      </p:cxnSp>
      <p:pic>
        <p:nvPicPr>
          <p:cNvPr id="328" name="Shape 328"/>
          <p:cNvPicPr preferRelativeResize="0"/>
          <p:nvPr/>
        </p:nvPicPr>
        <p:blipFill>
          <a:blip r:embed="rId7">
            <a:alphaModFix/>
          </a:blip>
          <a:stretch>
            <a:fillRect/>
          </a:stretch>
        </p:blipFill>
        <p:spPr>
          <a:xfrm>
            <a:off x="8591075" y="4272923"/>
            <a:ext cx="3468250" cy="2080927"/>
          </a:xfrm>
          <a:prstGeom prst="rect">
            <a:avLst/>
          </a:prstGeom>
          <a:noFill/>
          <a:ln>
            <a:noFill/>
          </a:ln>
        </p:spPr>
      </p:pic>
      <p:cxnSp>
        <p:nvCxnSpPr>
          <p:cNvPr id="329" name="Shape 329"/>
          <p:cNvCxnSpPr/>
          <p:nvPr/>
        </p:nvCxnSpPr>
        <p:spPr>
          <a:xfrm>
            <a:off x="8080450" y="6265600"/>
            <a:ext cx="401399" cy="0"/>
          </a:xfrm>
          <a:prstGeom prst="straightConnector1">
            <a:avLst/>
          </a:prstGeom>
          <a:noFill/>
          <a:ln w="19050" cap="flat">
            <a:solidFill>
              <a:srgbClr val="000000"/>
            </a:solidFill>
            <a:prstDash val="solid"/>
            <a:round/>
            <a:headEnd type="none" w="lg" len="lg"/>
            <a:tailEnd type="triangle" w="lg" len="lg"/>
          </a:ln>
        </p:spPr>
      </p:cxn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80550" y="46050"/>
            <a:ext cx="11808300" cy="1143000"/>
          </a:xfrm>
          <a:prstGeom prst="rect">
            <a:avLst/>
          </a:prstGeom>
          <a:noFill/>
          <a:ln>
            <a:noFill/>
          </a:ln>
        </p:spPr>
        <p:txBody>
          <a:bodyPr lIns="91425" tIns="45700" rIns="91425" bIns="45700" anchor="ctr" anchorCtr="0">
            <a:noAutofit/>
          </a:bodyPr>
          <a:lstStyle/>
          <a:p>
            <a:pPr lvl="0"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Post - WWI</a:t>
            </a:r>
          </a:p>
        </p:txBody>
      </p:sp>
      <p:sp>
        <p:nvSpPr>
          <p:cNvPr id="349" name="Shape 349"/>
          <p:cNvSpPr txBox="1">
            <a:spLocks noGrp="1"/>
          </p:cNvSpPr>
          <p:nvPr>
            <p:ph type="body" idx="1"/>
          </p:nvPr>
        </p:nvSpPr>
        <p:spPr>
          <a:xfrm>
            <a:off x="3941425" y="1189050"/>
            <a:ext cx="8247299" cy="4967700"/>
          </a:xfrm>
          <a:prstGeom prst="rect">
            <a:avLst/>
          </a:prstGeom>
        </p:spPr>
        <p:txBody>
          <a:bodyPr lIns="91425" tIns="91425" rIns="91425" bIns="91425" anchor="t" anchorCtr="0">
            <a:noAutofit/>
          </a:bodyPr>
          <a:lstStyle/>
          <a:p>
            <a:pPr marL="457200" lvl="0" indent="-298450" rtl="0">
              <a:lnSpc>
                <a:spcPct val="115000"/>
              </a:lnSpc>
              <a:spcBef>
                <a:spcPts val="0"/>
              </a:spcBef>
              <a:spcAft>
                <a:spcPts val="1000"/>
              </a:spcAft>
              <a:buClr>
                <a:srgbClr val="000000"/>
              </a:buClr>
              <a:buSzPct val="36666"/>
              <a:buFont typeface="Arial"/>
              <a:buChar char="●"/>
            </a:pPr>
            <a:r>
              <a:rPr lang="en-US" b="1">
                <a:solidFill>
                  <a:srgbClr val="0000FF"/>
                </a:solidFill>
                <a:latin typeface="Bree Serif"/>
                <a:ea typeface="Bree Serif"/>
                <a:cs typeface="Bree Serif"/>
                <a:sym typeface="Bree Serif"/>
              </a:rPr>
              <a:t>August 1919</a:t>
            </a:r>
            <a:r>
              <a:rPr lang="en-US">
                <a:solidFill>
                  <a:srgbClr val="0000FF"/>
                </a:solidFill>
                <a:latin typeface="Bree Serif"/>
                <a:ea typeface="Bree Serif"/>
                <a:cs typeface="Bree Serif"/>
                <a:sym typeface="Bree Serif"/>
              </a:rPr>
              <a:t>-</a:t>
            </a:r>
            <a:r>
              <a:rPr lang="en-US">
                <a:solidFill>
                  <a:schemeClr val="dk1"/>
                </a:solidFill>
                <a:latin typeface="Bree Serif"/>
                <a:ea typeface="Bree Serif"/>
                <a:cs typeface="Bree Serif"/>
                <a:sym typeface="Bree Serif"/>
              </a:rPr>
              <a:t> appointed inspector general of the militia forces in Canada</a:t>
            </a:r>
          </a:p>
          <a:p>
            <a:pPr marL="457200" lvl="0" indent="-298450" rtl="0">
              <a:lnSpc>
                <a:spcPct val="115000"/>
              </a:lnSpc>
              <a:spcBef>
                <a:spcPts val="0"/>
              </a:spcBef>
              <a:spcAft>
                <a:spcPts val="1000"/>
              </a:spcAft>
              <a:buClr>
                <a:schemeClr val="dk1"/>
              </a:buClr>
              <a:buSzPct val="36666"/>
              <a:buFont typeface="Arial"/>
              <a:buChar char="●"/>
            </a:pPr>
            <a:r>
              <a:rPr lang="en-US" b="1">
                <a:solidFill>
                  <a:srgbClr val="0000FF"/>
                </a:solidFill>
                <a:latin typeface="Bree Serif"/>
                <a:ea typeface="Bree Serif"/>
                <a:cs typeface="Bree Serif"/>
                <a:sym typeface="Bree Serif"/>
              </a:rPr>
              <a:t>May 1920- </a:t>
            </a:r>
            <a:r>
              <a:rPr lang="en-US">
                <a:solidFill>
                  <a:schemeClr val="dk1"/>
                </a:solidFill>
                <a:latin typeface="Bree Serif"/>
                <a:ea typeface="Bree Serif"/>
                <a:cs typeface="Bree Serif"/>
                <a:sym typeface="Bree Serif"/>
              </a:rPr>
              <a:t>became principal and vice-chancellor of</a:t>
            </a:r>
            <a:r>
              <a:rPr lang="en-US">
                <a:solidFill>
                  <a:schemeClr val="dk1"/>
                </a:solidFill>
                <a:latin typeface="Bree Serif"/>
                <a:ea typeface="Bree Serif"/>
                <a:cs typeface="Bree Serif"/>
                <a:sym typeface="Bree Serif"/>
                <a:hlinkClick r:id="rId3"/>
              </a:rPr>
              <a:t> McGill University</a:t>
            </a:r>
          </a:p>
          <a:p>
            <a:pPr marL="457200" lvl="0" indent="-298450" rtl="0">
              <a:lnSpc>
                <a:spcPct val="115000"/>
              </a:lnSpc>
              <a:spcBef>
                <a:spcPts val="0"/>
              </a:spcBef>
              <a:spcAft>
                <a:spcPts val="1000"/>
              </a:spcAft>
              <a:buClr>
                <a:schemeClr val="dk1"/>
              </a:buClr>
              <a:buSzPct val="36666"/>
              <a:buFont typeface="Arial"/>
              <a:buChar char="●"/>
            </a:pPr>
            <a:r>
              <a:rPr lang="en-US">
                <a:solidFill>
                  <a:schemeClr val="dk1"/>
                </a:solidFill>
                <a:latin typeface="Bree Serif"/>
                <a:ea typeface="Bree Serif"/>
                <a:cs typeface="Bree Serif"/>
                <a:sym typeface="Bree Serif"/>
              </a:rPr>
              <a:t>however, the controversy around his embezzlement took its toll</a:t>
            </a:r>
          </a:p>
          <a:p>
            <a:pPr marL="457200" lvl="0" indent="-298450" rtl="0">
              <a:lnSpc>
                <a:spcPct val="115000"/>
              </a:lnSpc>
              <a:spcBef>
                <a:spcPts val="0"/>
              </a:spcBef>
              <a:spcAft>
                <a:spcPts val="1000"/>
              </a:spcAft>
              <a:buClr>
                <a:schemeClr val="dk1"/>
              </a:buClr>
              <a:buSzPct val="36666"/>
              <a:buFont typeface="Arial"/>
              <a:buChar char="●"/>
            </a:pPr>
            <a:r>
              <a:rPr lang="en-US">
                <a:solidFill>
                  <a:schemeClr val="dk1"/>
                </a:solidFill>
                <a:latin typeface="Bree Serif"/>
                <a:ea typeface="Bree Serif"/>
                <a:cs typeface="Bree Serif"/>
                <a:sym typeface="Bree Serif"/>
              </a:rPr>
              <a:t>after several years of bad health, he had an eventually fatal stroke in November 1933 and died later that month at the age of 58</a:t>
            </a:r>
          </a:p>
        </p:txBody>
      </p:sp>
      <p:pic>
        <p:nvPicPr>
          <p:cNvPr id="350" name="Shape 350"/>
          <p:cNvPicPr preferRelativeResize="0"/>
          <p:nvPr/>
        </p:nvPicPr>
        <p:blipFill>
          <a:blip r:embed="rId4">
            <a:alphaModFix/>
          </a:blip>
          <a:stretch>
            <a:fillRect/>
          </a:stretch>
        </p:blipFill>
        <p:spPr>
          <a:xfrm>
            <a:off x="249259" y="1341450"/>
            <a:ext cx="3749890" cy="4967700"/>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050" y="-30150"/>
            <a:ext cx="11270399" cy="1143000"/>
          </a:xfrm>
          <a:prstGeom prst="rect">
            <a:avLst/>
          </a:prstGeom>
          <a:noFill/>
          <a:ln>
            <a:noFill/>
          </a:ln>
        </p:spPr>
        <p:txBody>
          <a:bodyPr lIns="91425" tIns="45700" rIns="91425" bIns="45700" anchor="b" anchorCtr="0">
            <a:noAutofit/>
          </a:bodyPr>
          <a:lstStyle/>
          <a:p>
            <a:pPr lvl="0"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Quotes</a:t>
            </a:r>
          </a:p>
        </p:txBody>
      </p:sp>
      <p:sp>
        <p:nvSpPr>
          <p:cNvPr id="357" name="Shape 357"/>
          <p:cNvSpPr txBox="1">
            <a:spLocks noGrp="1"/>
          </p:cNvSpPr>
          <p:nvPr>
            <p:ph type="body" idx="1"/>
          </p:nvPr>
        </p:nvSpPr>
        <p:spPr>
          <a:xfrm>
            <a:off x="533250" y="960450"/>
            <a:ext cx="7715399" cy="4967700"/>
          </a:xfrm>
          <a:prstGeom prst="rect">
            <a:avLst/>
          </a:prstGeom>
        </p:spPr>
        <p:txBody>
          <a:bodyPr lIns="91425" tIns="91425" rIns="91425" bIns="91425" anchor="t" anchorCtr="0">
            <a:noAutofit/>
          </a:bodyPr>
          <a:lstStyle/>
          <a:p>
            <a:pPr lvl="0" rtl="0">
              <a:spcBef>
                <a:spcPts val="0"/>
              </a:spcBef>
              <a:buNone/>
            </a:pPr>
            <a:r>
              <a:rPr lang="en-US" sz="3400" i="1">
                <a:solidFill>
                  <a:schemeClr val="dk1"/>
                </a:solidFill>
                <a:latin typeface="Rock Salt"/>
                <a:ea typeface="Rock Salt"/>
                <a:cs typeface="Rock Salt"/>
                <a:sym typeface="Rock Salt"/>
              </a:rPr>
              <a:t>“</a:t>
            </a:r>
            <a:r>
              <a:rPr lang="en-US" sz="3400" i="1">
                <a:solidFill>
                  <a:schemeClr val="dk1"/>
                </a:solidFill>
                <a:latin typeface="Bree Serif"/>
                <a:ea typeface="Bree Serif"/>
                <a:cs typeface="Bree Serif"/>
                <a:sym typeface="Bree Serif"/>
              </a:rPr>
              <a:t>We have shown that even in trench warfare it is possible to mystify and  mislead the enemy.</a:t>
            </a:r>
            <a:r>
              <a:rPr lang="en-US" sz="3400" i="1">
                <a:solidFill>
                  <a:schemeClr val="dk1"/>
                </a:solidFill>
                <a:latin typeface="Rock Salt"/>
                <a:ea typeface="Rock Salt"/>
                <a:cs typeface="Rock Salt"/>
                <a:sym typeface="Rock Salt"/>
              </a:rPr>
              <a:t>”</a:t>
            </a:r>
          </a:p>
          <a:p>
            <a:pPr lvl="0" rtl="0">
              <a:spcBef>
                <a:spcPts val="0"/>
              </a:spcBef>
              <a:buNone/>
            </a:pPr>
            <a:endParaRPr sz="1000">
              <a:solidFill>
                <a:schemeClr val="dk1"/>
              </a:solidFill>
              <a:latin typeface="Bree Serif"/>
              <a:ea typeface="Bree Serif"/>
              <a:cs typeface="Bree Serif"/>
              <a:sym typeface="Bree Serif"/>
            </a:endParaRPr>
          </a:p>
          <a:p>
            <a:pPr lvl="0" rtl="0">
              <a:spcBef>
                <a:spcPts val="0"/>
              </a:spcBef>
              <a:buClr>
                <a:schemeClr val="dk1"/>
              </a:buClr>
              <a:buSzPct val="32352"/>
              <a:buFont typeface="Arial"/>
              <a:buNone/>
            </a:pPr>
            <a:r>
              <a:rPr lang="en-US" sz="3400" i="1">
                <a:solidFill>
                  <a:schemeClr val="dk1"/>
                </a:solidFill>
                <a:latin typeface="Rock Salt"/>
                <a:ea typeface="Rock Salt"/>
                <a:cs typeface="Rock Salt"/>
                <a:sym typeface="Rock Salt"/>
              </a:rPr>
              <a:t>“</a:t>
            </a:r>
            <a:r>
              <a:rPr lang="en-US" sz="3400" i="1">
                <a:solidFill>
                  <a:schemeClr val="dk1"/>
                </a:solidFill>
                <a:latin typeface="Bree Serif"/>
                <a:ea typeface="Bree Serif"/>
                <a:cs typeface="Bree Serif"/>
                <a:sym typeface="Bree Serif"/>
              </a:rPr>
              <a:t>Thorough preparation must lead to success. Neglect nothing.</a:t>
            </a:r>
            <a:r>
              <a:rPr lang="en-US" sz="3400" i="1">
                <a:solidFill>
                  <a:schemeClr val="dk1"/>
                </a:solidFill>
                <a:latin typeface="Rock Salt"/>
                <a:ea typeface="Rock Salt"/>
                <a:cs typeface="Rock Salt"/>
                <a:sym typeface="Rock Salt"/>
              </a:rPr>
              <a:t>”</a:t>
            </a:r>
          </a:p>
          <a:p>
            <a:pPr rtl="0">
              <a:spcBef>
                <a:spcPts val="0"/>
              </a:spcBef>
              <a:buNone/>
            </a:pPr>
            <a:endParaRPr sz="1000">
              <a:latin typeface="Bree Serif"/>
              <a:ea typeface="Bree Serif"/>
              <a:cs typeface="Bree Serif"/>
              <a:sym typeface="Bree Serif"/>
            </a:endParaRPr>
          </a:p>
          <a:p>
            <a:pPr lvl="0" rtl="0">
              <a:spcBef>
                <a:spcPts val="0"/>
              </a:spcBef>
              <a:buNone/>
            </a:pPr>
            <a:r>
              <a:rPr lang="en-US" sz="3400" i="1">
                <a:solidFill>
                  <a:schemeClr val="dk1"/>
                </a:solidFill>
                <a:latin typeface="Rock Salt"/>
                <a:ea typeface="Rock Salt"/>
                <a:cs typeface="Rock Salt"/>
                <a:sym typeface="Rock Salt"/>
              </a:rPr>
              <a:t>“</a:t>
            </a:r>
            <a:r>
              <a:rPr lang="en-US" sz="3400" i="1">
                <a:solidFill>
                  <a:schemeClr val="dk1"/>
                </a:solidFill>
                <a:latin typeface="Bree Serif"/>
                <a:ea typeface="Bree Serif"/>
                <a:cs typeface="Bree Serif"/>
                <a:sym typeface="Bree Serif"/>
              </a:rPr>
              <a:t>I am a good enough Canadian to believe,  if my experience justifies me in believing, that Canadians are best served by Canadians.</a:t>
            </a:r>
            <a:r>
              <a:rPr lang="en-US" sz="3400" i="1">
                <a:solidFill>
                  <a:schemeClr val="dk1"/>
                </a:solidFill>
                <a:latin typeface="Rock Salt"/>
                <a:ea typeface="Rock Salt"/>
                <a:cs typeface="Rock Salt"/>
                <a:sym typeface="Rock Salt"/>
              </a:rPr>
              <a:t>”</a:t>
            </a:r>
          </a:p>
        </p:txBody>
      </p:sp>
      <p:pic>
        <p:nvPicPr>
          <p:cNvPr id="358" name="Shape 358"/>
          <p:cNvPicPr preferRelativeResize="0"/>
          <p:nvPr/>
        </p:nvPicPr>
        <p:blipFill>
          <a:blip r:embed="rId3">
            <a:alphaModFix/>
          </a:blip>
          <a:stretch>
            <a:fillRect/>
          </a:stretch>
        </p:blipFill>
        <p:spPr>
          <a:xfrm>
            <a:off x="8007950" y="1173749"/>
            <a:ext cx="3807983" cy="4967700"/>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050" y="-30150"/>
            <a:ext cx="112703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Arthur Currie : Legacy</a:t>
            </a:r>
          </a:p>
        </p:txBody>
      </p:sp>
      <p:pic>
        <p:nvPicPr>
          <p:cNvPr id="365" name="Shape 365"/>
          <p:cNvPicPr preferRelativeResize="0"/>
          <p:nvPr/>
        </p:nvPicPr>
        <p:blipFill>
          <a:blip r:embed="rId3">
            <a:alphaModFix/>
          </a:blip>
          <a:stretch>
            <a:fillRect/>
          </a:stretch>
        </p:blipFill>
        <p:spPr>
          <a:xfrm>
            <a:off x="533250" y="1484776"/>
            <a:ext cx="6781500" cy="4325850"/>
          </a:xfrm>
          <a:prstGeom prst="rect">
            <a:avLst/>
          </a:prstGeom>
          <a:noFill/>
          <a:ln>
            <a:noFill/>
          </a:ln>
        </p:spPr>
      </p:pic>
      <p:pic>
        <p:nvPicPr>
          <p:cNvPr id="366" name="Shape 366"/>
          <p:cNvPicPr preferRelativeResize="0"/>
          <p:nvPr/>
        </p:nvPicPr>
        <p:blipFill rotWithShape="1">
          <a:blip r:embed="rId4">
            <a:alphaModFix/>
          </a:blip>
          <a:srcRect t="2684" b="5073"/>
          <a:stretch/>
        </p:blipFill>
        <p:spPr>
          <a:xfrm>
            <a:off x="7737150" y="1112850"/>
            <a:ext cx="3990299" cy="4907747"/>
          </a:xfrm>
          <a:prstGeom prst="rect">
            <a:avLst/>
          </a:prstGeom>
          <a:noFill/>
          <a:ln>
            <a:noFill/>
          </a:ln>
        </p:spPr>
      </p:pic>
      <p:sp>
        <p:nvSpPr>
          <p:cNvPr id="367" name="Shape 367"/>
          <p:cNvSpPr txBox="1"/>
          <p:nvPr/>
        </p:nvSpPr>
        <p:spPr>
          <a:xfrm>
            <a:off x="7697950" y="5810625"/>
            <a:ext cx="3825900" cy="1112999"/>
          </a:xfrm>
          <a:prstGeom prst="rect">
            <a:avLst/>
          </a:prstGeom>
          <a:noFill/>
          <a:ln>
            <a:noFill/>
          </a:ln>
        </p:spPr>
        <p:txBody>
          <a:bodyPr lIns="91425" tIns="91425" rIns="91425" bIns="91425" anchor="ctr" anchorCtr="0">
            <a:noAutofit/>
          </a:bodyPr>
          <a:lstStyle/>
          <a:p>
            <a:pPr lvl="0" rtl="0">
              <a:spcBef>
                <a:spcPts val="0"/>
              </a:spcBef>
              <a:buNone/>
            </a:pPr>
            <a:r>
              <a:rPr lang="en-US" sz="2200">
                <a:latin typeface="Bree Serif"/>
                <a:ea typeface="Bree Serif"/>
                <a:cs typeface="Bree Serif"/>
                <a:sym typeface="Bree Serif"/>
              </a:rPr>
              <a:t>Arthur Currie statue at the Valiants Memorial in Ottawa</a:t>
            </a:r>
          </a:p>
        </p:txBody>
      </p:sp>
      <p:sp>
        <p:nvSpPr>
          <p:cNvPr id="368" name="Shape 368"/>
          <p:cNvSpPr txBox="1"/>
          <p:nvPr/>
        </p:nvSpPr>
        <p:spPr>
          <a:xfrm>
            <a:off x="533250" y="5615350"/>
            <a:ext cx="6781499" cy="1143000"/>
          </a:xfrm>
          <a:prstGeom prst="rect">
            <a:avLst/>
          </a:prstGeom>
          <a:noFill/>
          <a:ln>
            <a:noFill/>
          </a:ln>
        </p:spPr>
        <p:txBody>
          <a:bodyPr lIns="91425" tIns="91425" rIns="91425" bIns="91425" anchor="ctr" anchorCtr="0">
            <a:noAutofit/>
          </a:bodyPr>
          <a:lstStyle/>
          <a:p>
            <a:pPr lvl="0" rtl="0">
              <a:spcBef>
                <a:spcPts val="0"/>
              </a:spcBef>
              <a:buNone/>
            </a:pPr>
            <a:r>
              <a:rPr lang="en-US" sz="2200">
                <a:latin typeface="Bree Serif"/>
                <a:ea typeface="Bree Serif"/>
                <a:cs typeface="Bree Serif"/>
                <a:sym typeface="Bree Serif"/>
              </a:rPr>
              <a:t>Sir Arthur Currie Hall plaque Currie Hall at the Royal Military College of Canada</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268325" y="-106350"/>
            <a:ext cx="117491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IMPORTANT CANADIAN BATTLES</a:t>
            </a:r>
          </a:p>
        </p:txBody>
      </p:sp>
      <p:sp>
        <p:nvSpPr>
          <p:cNvPr id="375" name="Shape 375"/>
          <p:cNvSpPr txBox="1">
            <a:spLocks noGrp="1"/>
          </p:cNvSpPr>
          <p:nvPr>
            <p:ph type="body" idx="1"/>
          </p:nvPr>
        </p:nvSpPr>
        <p:spPr>
          <a:xfrm>
            <a:off x="457050" y="1143000"/>
            <a:ext cx="7764600" cy="5203500"/>
          </a:xfrm>
          <a:prstGeom prst="rect">
            <a:avLst/>
          </a:prstGeom>
        </p:spPr>
        <p:txBody>
          <a:bodyPr lIns="91425" tIns="91425" rIns="91425" bIns="91425" anchor="t" anchorCtr="0">
            <a:noAutofit/>
          </a:bodyPr>
          <a:lstStyle/>
          <a:p>
            <a:pPr lvl="0" rtl="0">
              <a:spcBef>
                <a:spcPts val="0"/>
              </a:spcBef>
              <a:buNone/>
            </a:pPr>
            <a:r>
              <a:rPr lang="en-US" sz="3200">
                <a:solidFill>
                  <a:srgbClr val="000000"/>
                </a:solidFill>
                <a:latin typeface="Bree Serif"/>
                <a:ea typeface="Bree Serif"/>
                <a:cs typeface="Bree Serif"/>
                <a:sym typeface="Bree Serif"/>
              </a:rPr>
              <a:t>Here are some of the important battles:</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Second Battle of Ypres</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Mount Sorrel</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Somme</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Courcelette</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Vimy Ridge</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Hill 70</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Passchendaele</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a:t>
            </a:r>
            <a:r>
              <a:rPr lang="en-US" sz="2600">
                <a:solidFill>
                  <a:schemeClr val="dk1"/>
                </a:solidFill>
                <a:latin typeface="Bree Serif"/>
                <a:ea typeface="Bree Serif"/>
                <a:cs typeface="Bree Serif"/>
                <a:sym typeface="Bree Serif"/>
              </a:rPr>
              <a:t>he Battle of Amiens</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Cambrai</a:t>
            </a:r>
          </a:p>
          <a:p>
            <a:pPr marL="457200" lvl="0" indent="-393700" rtl="0">
              <a:spcBef>
                <a:spcPts val="0"/>
              </a:spcBef>
              <a:buClr>
                <a:srgbClr val="000000"/>
              </a:buClr>
              <a:buSzPct val="100000"/>
              <a:buFont typeface="Bree Serif"/>
              <a:buAutoNum type="arabicPeriod"/>
            </a:pPr>
            <a:r>
              <a:rPr lang="en-US" sz="2600">
                <a:solidFill>
                  <a:srgbClr val="000000"/>
                </a:solidFill>
                <a:latin typeface="Bree Serif"/>
                <a:ea typeface="Bree Serif"/>
                <a:cs typeface="Bree Serif"/>
                <a:sym typeface="Bree Serif"/>
              </a:rPr>
              <a:t>The Battle of Mons</a:t>
            </a:r>
          </a:p>
        </p:txBody>
      </p:sp>
      <p:pic>
        <p:nvPicPr>
          <p:cNvPr id="376" name="Shape 376"/>
          <p:cNvPicPr preferRelativeResize="0"/>
          <p:nvPr/>
        </p:nvPicPr>
        <p:blipFill>
          <a:blip r:embed="rId3">
            <a:alphaModFix/>
          </a:blip>
          <a:stretch>
            <a:fillRect/>
          </a:stretch>
        </p:blipFill>
        <p:spPr>
          <a:xfrm>
            <a:off x="6572500" y="1914450"/>
            <a:ext cx="4894649" cy="4282850"/>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2228912" y="2806875"/>
            <a:ext cx="7730999" cy="1152000"/>
          </a:xfrm>
          <a:prstGeom prst="roundRect">
            <a:avLst>
              <a:gd name="adj" fmla="val 16667"/>
            </a:avLst>
          </a:prstGeom>
          <a:solidFill>
            <a:srgbClr val="DDDDD8">
              <a:alpha val="22750"/>
            </a:srgbClr>
          </a:solidFill>
          <a:ln>
            <a:noFill/>
          </a:ln>
        </p:spPr>
        <p:txBody>
          <a:bodyPr lIns="91425" tIns="45700" rIns="91425" bIns="45700" anchor="ctr" anchorCtr="0">
            <a:noAutofit/>
          </a:bodyPr>
          <a:lstStyle/>
          <a:p>
            <a:pPr marL="0" marR="0" lvl="0" indent="0" algn="ctr" rtl="0">
              <a:spcBef>
                <a:spcPts val="0"/>
              </a:spcBef>
              <a:buSzPct val="25000"/>
              <a:buNone/>
            </a:pPr>
            <a:r>
              <a:rPr lang="en-US" sz="6600">
                <a:solidFill>
                  <a:schemeClr val="dk1"/>
                </a:solidFill>
                <a:latin typeface="Black Ops One"/>
                <a:ea typeface="Black Ops One"/>
                <a:cs typeface="Black Ops One"/>
                <a:sym typeface="Black Ops One"/>
              </a:rPr>
              <a:t>THE END</a:t>
            </a:r>
          </a:p>
        </p:txBody>
      </p:sp>
      <p:sp>
        <p:nvSpPr>
          <p:cNvPr id="496" name="Shape 496"/>
          <p:cNvSpPr/>
          <p:nvPr/>
        </p:nvSpPr>
        <p:spPr>
          <a:xfrm>
            <a:off x="2228925" y="4103025"/>
            <a:ext cx="7730999" cy="791999"/>
          </a:xfrm>
          <a:prstGeom prst="roundRect">
            <a:avLst>
              <a:gd name="adj" fmla="val 16667"/>
            </a:avLst>
          </a:prstGeom>
          <a:solidFill>
            <a:srgbClr val="DDDDD8">
              <a:alpha val="22750"/>
            </a:srgbClr>
          </a:solidFill>
          <a:ln>
            <a:noFill/>
          </a:ln>
        </p:spPr>
        <p:txBody>
          <a:bodyPr lIns="91425" tIns="45700" rIns="91425" bIns="45700" anchor="ctr" anchorCtr="0">
            <a:noAutofit/>
          </a:bodyPr>
          <a:lstStyle/>
          <a:p>
            <a:pPr marL="0" marR="0" lvl="0" indent="0" algn="ctr" rtl="0">
              <a:spcBef>
                <a:spcPts val="0"/>
              </a:spcBef>
              <a:buSzPct val="25000"/>
              <a:buNone/>
            </a:pPr>
            <a:r>
              <a:rPr lang="en-US" sz="2800">
                <a:solidFill>
                  <a:schemeClr val="dk1"/>
                </a:solidFill>
                <a:latin typeface="Black Ops One"/>
                <a:ea typeface="Black Ops One"/>
                <a:cs typeface="Black Ops One"/>
                <a:sym typeface="Black Ops One"/>
              </a:rPr>
              <a:t>THANKS FOR LISTENING!!</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441" y="274637"/>
            <a:ext cx="10969799" cy="1143000"/>
          </a:xfrm>
          <a:prstGeom prst="rect">
            <a:avLst/>
          </a:prstGeom>
        </p:spPr>
        <p:txBody>
          <a:bodyPr lIns="91425" tIns="91425" rIns="91425" bIns="91425" anchor="b" anchorCtr="0">
            <a:noAutofit/>
          </a:bodyPr>
          <a:lstStyle/>
          <a:p>
            <a:pPr>
              <a:spcBef>
                <a:spcPts val="0"/>
              </a:spcBef>
              <a:buNone/>
            </a:pPr>
            <a:r>
              <a:rPr lang="en-US" sz="4800">
                <a:solidFill>
                  <a:srgbClr val="000000"/>
                </a:solidFill>
                <a:latin typeface="Black Ops One"/>
                <a:ea typeface="Black Ops One"/>
                <a:cs typeface="Black Ops One"/>
                <a:sym typeface="Black Ops One"/>
              </a:rPr>
              <a:t>Entrenchment</a:t>
            </a:r>
          </a:p>
        </p:txBody>
      </p:sp>
      <p:sp>
        <p:nvSpPr>
          <p:cNvPr id="110" name="Shape 110"/>
          <p:cNvSpPr txBox="1">
            <a:spLocks noGrp="1"/>
          </p:cNvSpPr>
          <p:nvPr>
            <p:ph type="body" idx="1"/>
          </p:nvPr>
        </p:nvSpPr>
        <p:spPr>
          <a:xfrm>
            <a:off x="609446" y="1480150"/>
            <a:ext cx="7164000" cy="4747499"/>
          </a:xfrm>
          <a:prstGeom prst="rect">
            <a:avLst/>
          </a:prstGeom>
        </p:spPr>
        <p:txBody>
          <a:bodyPr lIns="91425" tIns="91425" rIns="91425" bIns="91425" anchor="t" anchorCtr="0">
            <a:noAutofit/>
          </a:bodyPr>
          <a:lstStyle/>
          <a:p>
            <a:pPr rtl="0">
              <a:spcBef>
                <a:spcPts val="0"/>
              </a:spcBef>
              <a:buNone/>
            </a:pPr>
            <a:r>
              <a:rPr lang="en-US" sz="2400">
                <a:solidFill>
                  <a:srgbClr val="000000"/>
                </a:solidFill>
                <a:latin typeface="Bree Serif"/>
                <a:ea typeface="Bree Serif"/>
                <a:cs typeface="Bree Serif"/>
                <a:sym typeface="Bree Serif"/>
              </a:rPr>
              <a:t>2 method of digging trenches:</a:t>
            </a:r>
          </a:p>
          <a:p>
            <a:pPr marL="457200" lvl="0" indent="-381000" rtl="0">
              <a:lnSpc>
                <a:spcPct val="115000"/>
              </a:lnSpc>
              <a:spcBef>
                <a:spcPts val="0"/>
              </a:spcBef>
              <a:buClr>
                <a:schemeClr val="dk1"/>
              </a:buClr>
              <a:buSzPct val="100000"/>
              <a:buFont typeface="Bree Serif"/>
              <a:buChar char="❖"/>
            </a:pPr>
            <a:r>
              <a:rPr lang="en-US" sz="2400">
                <a:solidFill>
                  <a:schemeClr val="dk1"/>
                </a:solidFill>
                <a:latin typeface="Bree Serif"/>
                <a:ea typeface="Bree Serif"/>
                <a:cs typeface="Bree Serif"/>
                <a:sym typeface="Bree Serif"/>
              </a:rPr>
              <a:t>Entrenchment: </a:t>
            </a:r>
          </a:p>
          <a:p>
            <a:pPr marL="914400" lvl="1" indent="-381000" rtl="0">
              <a:lnSpc>
                <a:spcPct val="115000"/>
              </a:lnSpc>
              <a:spcBef>
                <a:spcPts val="0"/>
              </a:spcBef>
              <a:buClr>
                <a:schemeClr val="dk1"/>
              </a:buClr>
              <a:buSzPct val="80000"/>
              <a:buFont typeface="Bree Serif"/>
              <a:buChar char="➢"/>
            </a:pPr>
            <a:r>
              <a:rPr lang="en-US">
                <a:solidFill>
                  <a:schemeClr val="dk1"/>
                </a:solidFill>
                <a:latin typeface="Bree Serif"/>
                <a:ea typeface="Bree Serif"/>
                <a:cs typeface="Bree Serif"/>
                <a:sym typeface="Bree Serif"/>
              </a:rPr>
              <a:t>Faster method</a:t>
            </a:r>
          </a:p>
          <a:p>
            <a:pPr marL="914400" lvl="1" indent="-381000" rtl="0">
              <a:lnSpc>
                <a:spcPct val="115000"/>
              </a:lnSpc>
              <a:spcBef>
                <a:spcPts val="0"/>
              </a:spcBef>
              <a:buClr>
                <a:schemeClr val="dk1"/>
              </a:buClr>
              <a:buSzPct val="80000"/>
              <a:buFont typeface="Bree Serif"/>
              <a:buChar char="➢"/>
            </a:pPr>
            <a:r>
              <a:rPr lang="en-US">
                <a:solidFill>
                  <a:schemeClr val="dk1"/>
                </a:solidFill>
                <a:latin typeface="Bree Serif"/>
                <a:ea typeface="Bree Serif"/>
                <a:cs typeface="Bree Serif"/>
                <a:sym typeface="Bree Serif"/>
              </a:rPr>
              <a:t>Allowed soldiers to dig downward a large portion of trench at once.</a:t>
            </a:r>
          </a:p>
          <a:p>
            <a:pPr marL="914400" lvl="1" indent="-381000" rtl="0">
              <a:lnSpc>
                <a:spcPct val="115000"/>
              </a:lnSpc>
              <a:spcBef>
                <a:spcPts val="0"/>
              </a:spcBef>
              <a:buClr>
                <a:schemeClr val="dk1"/>
              </a:buClr>
              <a:buSzPct val="80000"/>
              <a:buFont typeface="Bree Serif"/>
              <a:buChar char="➢"/>
            </a:pPr>
            <a:r>
              <a:rPr lang="en-US">
                <a:solidFill>
                  <a:schemeClr val="dk1"/>
                </a:solidFill>
                <a:latin typeface="Bree Serif"/>
                <a:ea typeface="Bree Serif"/>
                <a:cs typeface="Bree Serif"/>
                <a:sym typeface="Bree Serif"/>
              </a:rPr>
              <a:t>BUT it it also left the men exposed to the enemy and the dangers that the trenches were supposed to protect them against.</a:t>
            </a:r>
          </a:p>
          <a:p>
            <a:pPr>
              <a:spcBef>
                <a:spcPts val="0"/>
              </a:spcBef>
              <a:buNone/>
            </a:pPr>
            <a:endParaRPr sz="2400">
              <a:solidFill>
                <a:srgbClr val="000000"/>
              </a:solidFill>
              <a:latin typeface="Bree Serif"/>
              <a:ea typeface="Bree Serif"/>
              <a:cs typeface="Bree Serif"/>
              <a:sym typeface="Bree Serif"/>
            </a:endParaRPr>
          </a:p>
        </p:txBody>
      </p:sp>
      <p:pic>
        <p:nvPicPr>
          <p:cNvPr id="111" name="Shape 111"/>
          <p:cNvPicPr preferRelativeResize="0"/>
          <p:nvPr/>
        </p:nvPicPr>
        <p:blipFill>
          <a:blip r:embed="rId3">
            <a:alphaModFix/>
          </a:blip>
          <a:stretch>
            <a:fillRect/>
          </a:stretch>
        </p:blipFill>
        <p:spPr>
          <a:xfrm>
            <a:off x="7501050" y="2072075"/>
            <a:ext cx="4459175" cy="2967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0266" y="-12"/>
            <a:ext cx="10969799" cy="1143000"/>
          </a:xfrm>
          <a:prstGeom prst="rect">
            <a:avLst/>
          </a:prstGeom>
        </p:spPr>
        <p:txBody>
          <a:bodyPr lIns="91425" tIns="91425" rIns="91425" bIns="91425" anchor="b" anchorCtr="0">
            <a:noAutofit/>
          </a:bodyPr>
          <a:lstStyle/>
          <a:p>
            <a:pPr>
              <a:spcBef>
                <a:spcPts val="0"/>
              </a:spcBef>
              <a:buNone/>
            </a:pPr>
            <a:r>
              <a:rPr lang="en-US" sz="4800">
                <a:solidFill>
                  <a:srgbClr val="000000"/>
                </a:solidFill>
                <a:latin typeface="Black Ops One"/>
                <a:ea typeface="Black Ops One"/>
                <a:cs typeface="Black Ops One"/>
                <a:sym typeface="Black Ops One"/>
              </a:rPr>
              <a:t>Sapping</a:t>
            </a:r>
          </a:p>
        </p:txBody>
      </p:sp>
      <p:sp>
        <p:nvSpPr>
          <p:cNvPr id="118" name="Shape 118"/>
          <p:cNvSpPr txBox="1">
            <a:spLocks noGrp="1"/>
          </p:cNvSpPr>
          <p:nvPr>
            <p:ph type="body" idx="1"/>
          </p:nvPr>
        </p:nvSpPr>
        <p:spPr>
          <a:xfrm>
            <a:off x="-122400" y="1143000"/>
            <a:ext cx="6340500" cy="4977599"/>
          </a:xfrm>
          <a:prstGeom prst="rect">
            <a:avLst/>
          </a:prstGeom>
        </p:spPr>
        <p:txBody>
          <a:bodyPr lIns="91425" tIns="91425" rIns="91425" bIns="91425" anchor="t" anchorCtr="0">
            <a:noAutofit/>
          </a:bodyPr>
          <a:lstStyle/>
          <a:p>
            <a:pPr marL="914400" lvl="1" indent="-381000" rtl="0">
              <a:lnSpc>
                <a:spcPct val="115000"/>
              </a:lnSpc>
              <a:spcBef>
                <a:spcPts val="0"/>
              </a:spcBef>
              <a:buClr>
                <a:schemeClr val="dk1"/>
              </a:buClr>
              <a:buSzPct val="80000"/>
              <a:buFont typeface="Bree Serif"/>
              <a:buChar char="◆"/>
            </a:pPr>
            <a:r>
              <a:rPr lang="en-US">
                <a:solidFill>
                  <a:schemeClr val="dk1"/>
                </a:solidFill>
                <a:latin typeface="Bree Serif"/>
                <a:ea typeface="Bree Serif"/>
                <a:cs typeface="Bree Serif"/>
                <a:sym typeface="Bree Serif"/>
              </a:rPr>
              <a:t>When a  trench was extended by digging at the end face, going outwards. </a:t>
            </a:r>
          </a:p>
          <a:p>
            <a:pPr marL="914400" lvl="1" indent="-381000" rtl="0">
              <a:lnSpc>
                <a:spcPct val="115000"/>
              </a:lnSpc>
              <a:spcBef>
                <a:spcPts val="0"/>
              </a:spcBef>
              <a:buClr>
                <a:schemeClr val="dk1"/>
              </a:buClr>
              <a:buSzPct val="80000"/>
              <a:buFont typeface="Bree Serif"/>
              <a:buChar char="◆"/>
            </a:pPr>
            <a:r>
              <a:rPr lang="en-US">
                <a:solidFill>
                  <a:schemeClr val="dk1"/>
                </a:solidFill>
                <a:latin typeface="Bree Serif"/>
                <a:ea typeface="Bree Serif"/>
                <a:cs typeface="Bree Serif"/>
                <a:sym typeface="Bree Serif"/>
              </a:rPr>
              <a:t>Much safer route, but was a slower process since no more than 2 men could fit in to dig.</a:t>
            </a:r>
          </a:p>
          <a:p>
            <a:pPr marL="457200" lvl="0" indent="0">
              <a:lnSpc>
                <a:spcPct val="115000"/>
              </a:lnSpc>
              <a:spcBef>
                <a:spcPts val="0"/>
              </a:spcBef>
              <a:buNone/>
            </a:pPr>
            <a:endParaRPr sz="2400">
              <a:solidFill>
                <a:schemeClr val="dk1"/>
              </a:solidFill>
              <a:latin typeface="Bree Serif"/>
              <a:ea typeface="Bree Serif"/>
              <a:cs typeface="Bree Serif"/>
              <a:sym typeface="Bree Serif"/>
            </a:endParaRPr>
          </a:p>
        </p:txBody>
      </p:sp>
      <p:pic>
        <p:nvPicPr>
          <p:cNvPr id="119" name="Shape 119"/>
          <p:cNvPicPr preferRelativeResize="0"/>
          <p:nvPr/>
        </p:nvPicPr>
        <p:blipFill>
          <a:blip r:embed="rId3">
            <a:alphaModFix/>
          </a:blip>
          <a:stretch>
            <a:fillRect/>
          </a:stretch>
        </p:blipFill>
        <p:spPr>
          <a:xfrm>
            <a:off x="2037413" y="4052525"/>
            <a:ext cx="8113999" cy="2526049"/>
          </a:xfrm>
          <a:prstGeom prst="rect">
            <a:avLst/>
          </a:prstGeom>
          <a:noFill/>
          <a:ln>
            <a:noFill/>
          </a:ln>
        </p:spPr>
      </p:pic>
      <p:pic>
        <p:nvPicPr>
          <p:cNvPr id="120" name="Shape 120"/>
          <p:cNvPicPr preferRelativeResize="0"/>
          <p:nvPr/>
        </p:nvPicPr>
        <p:blipFill>
          <a:blip r:embed="rId4">
            <a:alphaModFix/>
          </a:blip>
          <a:stretch>
            <a:fillRect/>
          </a:stretch>
        </p:blipFill>
        <p:spPr>
          <a:xfrm>
            <a:off x="5952375" y="544650"/>
            <a:ext cx="5667879" cy="3109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276325" y="551900"/>
            <a:ext cx="6423600" cy="5774700"/>
          </a:xfrm>
          <a:prstGeom prst="rect">
            <a:avLst/>
          </a:prstGeom>
        </p:spPr>
        <p:txBody>
          <a:bodyPr lIns="91425" tIns="91425" rIns="91425" bIns="91425" anchor="t" anchorCtr="0">
            <a:noAutofit/>
          </a:bodyPr>
          <a:lstStyle/>
          <a:p>
            <a:pPr marL="457200" lvl="0" indent="0" rtl="0">
              <a:lnSpc>
                <a:spcPct val="115000"/>
              </a:lnSpc>
              <a:spcBef>
                <a:spcPts val="0"/>
              </a:spcBef>
              <a:buClr>
                <a:schemeClr val="dk1"/>
              </a:buClr>
              <a:buSzPct val="42307"/>
              <a:buFont typeface="Arial"/>
              <a:buNone/>
            </a:pPr>
            <a:r>
              <a:rPr lang="en-US" sz="2600">
                <a:solidFill>
                  <a:schemeClr val="dk1"/>
                </a:solidFill>
                <a:latin typeface="Bree Serif"/>
                <a:ea typeface="Bree Serif"/>
                <a:cs typeface="Bree Serif"/>
                <a:sym typeface="Bree Serif"/>
              </a:rPr>
              <a:t>After a trench was built, sandbags, wire mesh, and wooden frames would be brought in to </a:t>
            </a:r>
            <a:r>
              <a:rPr lang="en-US" sz="2600" b="1">
                <a:solidFill>
                  <a:schemeClr val="dk1"/>
                </a:solidFill>
                <a:latin typeface="Bree Serif"/>
                <a:ea typeface="Bree Serif"/>
                <a:cs typeface="Bree Serif"/>
                <a:sym typeface="Bree Serif"/>
              </a:rPr>
              <a:t>reinforce the walls </a:t>
            </a:r>
            <a:r>
              <a:rPr lang="en-US" sz="2600">
                <a:solidFill>
                  <a:schemeClr val="dk1"/>
                </a:solidFill>
                <a:latin typeface="Bree Serif"/>
                <a:ea typeface="Bree Serif"/>
                <a:cs typeface="Bree Serif"/>
                <a:sym typeface="Bree Serif"/>
              </a:rPr>
              <a:t>and to </a:t>
            </a:r>
            <a:r>
              <a:rPr lang="en-US" sz="2600" b="1">
                <a:solidFill>
                  <a:schemeClr val="dk1"/>
                </a:solidFill>
                <a:latin typeface="Bree Serif"/>
                <a:ea typeface="Bree Serif"/>
                <a:cs typeface="Bree Serif"/>
                <a:sym typeface="Bree Serif"/>
              </a:rPr>
              <a:t>prevent it from collapsing</a:t>
            </a:r>
            <a:r>
              <a:rPr lang="en-US" sz="2600">
                <a:solidFill>
                  <a:schemeClr val="dk1"/>
                </a:solidFill>
                <a:latin typeface="Bree Serif"/>
                <a:ea typeface="Bree Serif"/>
                <a:cs typeface="Bree Serif"/>
                <a:sym typeface="Bree Serif"/>
              </a:rPr>
              <a:t>. The floors were covered in wooden duckboards to </a:t>
            </a:r>
            <a:r>
              <a:rPr lang="en-US" sz="2600" b="1">
                <a:solidFill>
                  <a:schemeClr val="dk1"/>
                </a:solidFill>
                <a:latin typeface="Bree Serif"/>
                <a:ea typeface="Bree Serif"/>
                <a:cs typeface="Bree Serif"/>
                <a:sym typeface="Bree Serif"/>
              </a:rPr>
              <a:t>prevent men from standing in water</a:t>
            </a:r>
            <a:r>
              <a:rPr lang="en-US" sz="2600">
                <a:solidFill>
                  <a:schemeClr val="dk1"/>
                </a:solidFill>
                <a:latin typeface="Bree Serif"/>
                <a:ea typeface="Bree Serif"/>
                <a:cs typeface="Bree Serif"/>
                <a:sym typeface="Bree Serif"/>
              </a:rPr>
              <a:t> and to make </a:t>
            </a:r>
            <a:r>
              <a:rPr lang="en-US" sz="2600" b="1">
                <a:solidFill>
                  <a:schemeClr val="dk1"/>
                </a:solidFill>
                <a:latin typeface="Bree Serif"/>
                <a:ea typeface="Bree Serif"/>
                <a:cs typeface="Bree Serif"/>
                <a:sym typeface="Bree Serif"/>
              </a:rPr>
              <a:t>movement in the trenches easier</a:t>
            </a:r>
            <a:r>
              <a:rPr lang="en-US" sz="2600">
                <a:solidFill>
                  <a:schemeClr val="dk1"/>
                </a:solidFill>
                <a:latin typeface="Bree Serif"/>
                <a:ea typeface="Bree Serif"/>
                <a:cs typeface="Bree Serif"/>
                <a:sym typeface="Bree Serif"/>
              </a:rPr>
              <a:t>. To allow soldiers (especially snipers) to </a:t>
            </a:r>
            <a:r>
              <a:rPr lang="en-US" sz="2600" b="1">
                <a:solidFill>
                  <a:schemeClr val="dk1"/>
                </a:solidFill>
                <a:latin typeface="Bree Serif"/>
                <a:ea typeface="Bree Serif"/>
                <a:cs typeface="Bree Serif"/>
                <a:sym typeface="Bree Serif"/>
              </a:rPr>
              <a:t>see over the trenches</a:t>
            </a:r>
            <a:r>
              <a:rPr lang="en-US" sz="2600">
                <a:solidFill>
                  <a:schemeClr val="dk1"/>
                </a:solidFill>
                <a:latin typeface="Bree Serif"/>
                <a:ea typeface="Bree Serif"/>
                <a:cs typeface="Bree Serif"/>
                <a:sym typeface="Bree Serif"/>
              </a:rPr>
              <a:t>, gaps were left in between the sandbags and holes were built into the parapet.</a:t>
            </a:r>
          </a:p>
          <a:p>
            <a:pPr>
              <a:spcBef>
                <a:spcPts val="0"/>
              </a:spcBef>
              <a:buNone/>
            </a:pPr>
            <a:endParaRPr sz="2400">
              <a:latin typeface="Bree Serif"/>
              <a:ea typeface="Bree Serif"/>
              <a:cs typeface="Bree Serif"/>
              <a:sym typeface="Bree Serif"/>
            </a:endParaRPr>
          </a:p>
        </p:txBody>
      </p:sp>
      <p:pic>
        <p:nvPicPr>
          <p:cNvPr id="127" name="Shape 127"/>
          <p:cNvPicPr preferRelativeResize="0"/>
          <p:nvPr/>
        </p:nvPicPr>
        <p:blipFill>
          <a:blip r:embed="rId3">
            <a:alphaModFix/>
          </a:blip>
          <a:stretch>
            <a:fillRect/>
          </a:stretch>
        </p:blipFill>
        <p:spPr>
          <a:xfrm>
            <a:off x="6902375" y="1771487"/>
            <a:ext cx="5238750" cy="2943225"/>
          </a:xfrm>
          <a:prstGeom prst="rect">
            <a:avLst/>
          </a:prstGeom>
          <a:noFill/>
          <a:ln>
            <a:noFill/>
          </a:ln>
        </p:spPr>
      </p:pic>
      <p:sp>
        <p:nvSpPr>
          <p:cNvPr id="128" name="Shape 128"/>
          <p:cNvSpPr txBox="1"/>
          <p:nvPr/>
        </p:nvSpPr>
        <p:spPr>
          <a:xfrm>
            <a:off x="7026425" y="4822725"/>
            <a:ext cx="5162400" cy="1620599"/>
          </a:xfrm>
          <a:prstGeom prst="rect">
            <a:avLst/>
          </a:prstGeom>
          <a:noFill/>
          <a:ln>
            <a:noFill/>
          </a:ln>
        </p:spPr>
        <p:txBody>
          <a:bodyPr lIns="91425" tIns="91425" rIns="91425" bIns="91425" anchor="t" anchorCtr="0">
            <a:noAutofit/>
          </a:bodyPr>
          <a:lstStyle/>
          <a:p>
            <a:pPr lvl="0" algn="ctr" rtl="0">
              <a:spcBef>
                <a:spcPts val="0"/>
              </a:spcBef>
              <a:buNone/>
            </a:pPr>
            <a:r>
              <a:rPr lang="en-US" sz="3600" i="1">
                <a:solidFill>
                  <a:srgbClr val="FF0000"/>
                </a:solidFill>
                <a:latin typeface="Comic Sans MS"/>
                <a:ea typeface="Comic Sans MS"/>
                <a:cs typeface="Comic Sans MS"/>
                <a:sym typeface="Comic Sans MS"/>
              </a:rPr>
              <a:t>Hole in the sandbag to allow snipers to shoot unnoticed</a:t>
            </a:r>
          </a:p>
        </p:txBody>
      </p:sp>
      <p:sp>
        <p:nvSpPr>
          <p:cNvPr id="129" name="Shape 129"/>
          <p:cNvSpPr/>
          <p:nvPr/>
        </p:nvSpPr>
        <p:spPr>
          <a:xfrm>
            <a:off x="9646525" y="1972075"/>
            <a:ext cx="1187999" cy="1009800"/>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30" name="Shape 130"/>
          <p:cNvCxnSpPr/>
          <p:nvPr/>
        </p:nvCxnSpPr>
        <p:spPr>
          <a:xfrm>
            <a:off x="10323675" y="3266975"/>
            <a:ext cx="12000" cy="1556400"/>
          </a:xfrm>
          <a:prstGeom prst="straightConnector1">
            <a:avLst/>
          </a:prstGeom>
          <a:noFill/>
          <a:ln w="19050" cap="flat">
            <a:solidFill>
              <a:srgbClr val="FF0000"/>
            </a:solidFill>
            <a:prstDash val="solid"/>
            <a:round/>
            <a:headEnd type="none" w="lg" len="lg"/>
            <a:tailEnd type="none" w="lg" len="lg"/>
          </a:ln>
        </p:spPr>
      </p:cxnSp>
      <p:cxnSp>
        <p:nvCxnSpPr>
          <p:cNvPr id="131" name="Shape 131"/>
          <p:cNvCxnSpPr/>
          <p:nvPr/>
        </p:nvCxnSpPr>
        <p:spPr>
          <a:xfrm flipH="1">
            <a:off x="10050425" y="3290750"/>
            <a:ext cx="296999" cy="296999"/>
          </a:xfrm>
          <a:prstGeom prst="straightConnector1">
            <a:avLst/>
          </a:prstGeom>
          <a:noFill/>
          <a:ln w="19050" cap="flat">
            <a:solidFill>
              <a:srgbClr val="FF0000"/>
            </a:solidFill>
            <a:prstDash val="solid"/>
            <a:round/>
            <a:headEnd type="none" w="lg" len="lg"/>
            <a:tailEnd type="none" w="lg" len="lg"/>
          </a:ln>
        </p:spPr>
      </p:cxnSp>
      <p:cxnSp>
        <p:nvCxnSpPr>
          <p:cNvPr id="132" name="Shape 132"/>
          <p:cNvCxnSpPr/>
          <p:nvPr/>
        </p:nvCxnSpPr>
        <p:spPr>
          <a:xfrm>
            <a:off x="10359325" y="3302625"/>
            <a:ext cx="332699" cy="2849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09441" y="-12"/>
            <a:ext cx="10969799" cy="1143000"/>
          </a:xfrm>
          <a:prstGeom prst="rect">
            <a:avLst/>
          </a:prstGeom>
        </p:spPr>
        <p:txBody>
          <a:bodyPr lIns="91425" tIns="91425" rIns="91425" bIns="91425" anchor="b" anchorCtr="0">
            <a:noAutofit/>
          </a:bodyPr>
          <a:lstStyle/>
          <a:p>
            <a:pPr>
              <a:spcBef>
                <a:spcPts val="0"/>
              </a:spcBef>
              <a:buNone/>
            </a:pPr>
            <a:r>
              <a:rPr lang="en-US" sz="4800">
                <a:solidFill>
                  <a:srgbClr val="000000"/>
                </a:solidFill>
                <a:latin typeface="Black Ops One"/>
                <a:ea typeface="Black Ops One"/>
                <a:cs typeface="Black Ops One"/>
                <a:sym typeface="Black Ops One"/>
              </a:rPr>
              <a:t>The Layout</a:t>
            </a:r>
          </a:p>
        </p:txBody>
      </p:sp>
      <p:sp>
        <p:nvSpPr>
          <p:cNvPr id="139" name="Shape 139"/>
          <p:cNvSpPr txBox="1">
            <a:spLocks noGrp="1"/>
          </p:cNvSpPr>
          <p:nvPr>
            <p:ph type="body" idx="1"/>
          </p:nvPr>
        </p:nvSpPr>
        <p:spPr>
          <a:xfrm>
            <a:off x="609450" y="1697725"/>
            <a:ext cx="6638699" cy="3897600"/>
          </a:xfrm>
          <a:prstGeom prst="rect">
            <a:avLst/>
          </a:prstGeom>
        </p:spPr>
        <p:txBody>
          <a:bodyPr lIns="91425" tIns="91425" rIns="91425" bIns="91425" anchor="t" anchorCtr="0">
            <a:noAutofit/>
          </a:bodyPr>
          <a:lstStyle/>
          <a:p>
            <a:pPr marL="457200" lvl="0" indent="-419100" rtl="0">
              <a:lnSpc>
                <a:spcPct val="115000"/>
              </a:lnSpc>
              <a:spcBef>
                <a:spcPts val="0"/>
              </a:spcBef>
              <a:buClr>
                <a:schemeClr val="dk1"/>
              </a:buClr>
              <a:buSzPct val="100000"/>
              <a:buFont typeface="Bree Serif"/>
              <a:buChar char="●"/>
            </a:pPr>
            <a:r>
              <a:rPr lang="en-US">
                <a:solidFill>
                  <a:schemeClr val="dk1"/>
                </a:solidFill>
                <a:latin typeface="Bree Serif"/>
                <a:ea typeface="Bree Serif"/>
                <a:cs typeface="Bree Serif"/>
                <a:sym typeface="Bree Serif"/>
              </a:rPr>
              <a:t>About </a:t>
            </a:r>
            <a:r>
              <a:rPr lang="en-US" b="1">
                <a:solidFill>
                  <a:schemeClr val="dk1"/>
                </a:solidFill>
                <a:latin typeface="Bree Serif"/>
                <a:ea typeface="Bree Serif"/>
                <a:cs typeface="Bree Serif"/>
                <a:sym typeface="Bree Serif"/>
              </a:rPr>
              <a:t>12 feet</a:t>
            </a:r>
            <a:r>
              <a:rPr lang="en-US">
                <a:solidFill>
                  <a:schemeClr val="dk1"/>
                </a:solidFill>
                <a:latin typeface="Bree Serif"/>
                <a:ea typeface="Bree Serif"/>
                <a:cs typeface="Bree Serif"/>
                <a:sym typeface="Bree Serif"/>
              </a:rPr>
              <a:t> deep</a:t>
            </a:r>
          </a:p>
          <a:p>
            <a:pPr marL="457200" lvl="0" indent="-419100" rtl="0">
              <a:lnSpc>
                <a:spcPct val="115000"/>
              </a:lnSpc>
              <a:spcBef>
                <a:spcPts val="0"/>
              </a:spcBef>
              <a:buClr>
                <a:schemeClr val="dk1"/>
              </a:buClr>
              <a:buSzPct val="100000"/>
              <a:buFont typeface="Bree Serif"/>
              <a:buChar char="●"/>
            </a:pPr>
            <a:r>
              <a:rPr lang="en-US">
                <a:solidFill>
                  <a:schemeClr val="dk1"/>
                </a:solidFill>
                <a:latin typeface="Bree Serif"/>
                <a:ea typeface="Bree Serif"/>
                <a:cs typeface="Bree Serif"/>
                <a:sym typeface="Bree Serif"/>
              </a:rPr>
              <a:t>Were constructed a </a:t>
            </a:r>
            <a:r>
              <a:rPr lang="en-US" b="1">
                <a:solidFill>
                  <a:schemeClr val="dk1"/>
                </a:solidFill>
                <a:latin typeface="Bree Serif"/>
                <a:ea typeface="Bree Serif"/>
                <a:cs typeface="Bree Serif"/>
                <a:sym typeface="Bree Serif"/>
              </a:rPr>
              <a:t>zigzag pattern</a:t>
            </a:r>
            <a:r>
              <a:rPr lang="en-US">
                <a:solidFill>
                  <a:schemeClr val="dk1"/>
                </a:solidFill>
                <a:latin typeface="Bree Serif"/>
                <a:ea typeface="Bree Serif"/>
                <a:cs typeface="Bree Serif"/>
                <a:sym typeface="Bree Serif"/>
              </a:rPr>
              <a:t>. Never in a straight line because if the enemy invaded their trenches and fired down, every soldier would die.</a:t>
            </a:r>
          </a:p>
        </p:txBody>
      </p:sp>
      <p:pic>
        <p:nvPicPr>
          <p:cNvPr id="140" name="Shape 140"/>
          <p:cNvPicPr preferRelativeResize="0"/>
          <p:nvPr/>
        </p:nvPicPr>
        <p:blipFill>
          <a:blip r:embed="rId3">
            <a:alphaModFix/>
          </a:blip>
          <a:stretch>
            <a:fillRect/>
          </a:stretch>
        </p:blipFill>
        <p:spPr>
          <a:xfrm>
            <a:off x="7864487" y="1890087"/>
            <a:ext cx="3714750" cy="3705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09503" y="642912"/>
            <a:ext cx="10969799" cy="1143000"/>
          </a:xfrm>
          <a:prstGeom prst="rect">
            <a:avLst/>
          </a:prstGeom>
        </p:spPr>
        <p:txBody>
          <a:bodyPr lIns="91425" tIns="91425" rIns="91425" bIns="91425" anchor="b" anchorCtr="0">
            <a:noAutofit/>
          </a:bodyPr>
          <a:lstStyle/>
          <a:p>
            <a:pPr lvl="0" rtl="0">
              <a:spcBef>
                <a:spcPts val="0"/>
              </a:spcBef>
              <a:buClr>
                <a:schemeClr val="dk1"/>
              </a:buClr>
              <a:buSzPct val="25000"/>
              <a:buFont typeface="Arial"/>
              <a:buNone/>
            </a:pPr>
            <a:r>
              <a:rPr lang="en-US" sz="4800">
                <a:solidFill>
                  <a:schemeClr val="dk1"/>
                </a:solidFill>
                <a:latin typeface="Black Ops One"/>
                <a:ea typeface="Black Ops One"/>
                <a:cs typeface="Black Ops One"/>
                <a:sym typeface="Black Ops One"/>
              </a:rPr>
              <a:t>The Layout</a:t>
            </a:r>
          </a:p>
          <a:p>
            <a:pPr>
              <a:spcBef>
                <a:spcPts val="0"/>
              </a:spcBef>
              <a:buNone/>
            </a:pPr>
            <a:endParaRPr/>
          </a:p>
        </p:txBody>
      </p:sp>
      <p:sp>
        <p:nvSpPr>
          <p:cNvPr id="147" name="Shape 147"/>
          <p:cNvSpPr txBox="1">
            <a:spLocks noGrp="1"/>
          </p:cNvSpPr>
          <p:nvPr>
            <p:ph type="body" idx="1"/>
          </p:nvPr>
        </p:nvSpPr>
        <p:spPr>
          <a:xfrm>
            <a:off x="538174" y="1730875"/>
            <a:ext cx="5473199" cy="45299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Bree Serif"/>
              <a:buChar char="●"/>
            </a:pPr>
            <a:r>
              <a:rPr lang="en-US" sz="2400">
                <a:solidFill>
                  <a:schemeClr val="dk1"/>
                </a:solidFill>
                <a:latin typeface="Bree Serif"/>
                <a:ea typeface="Bree Serif"/>
                <a:cs typeface="Bree Serif"/>
                <a:sym typeface="Bree Serif"/>
              </a:rPr>
              <a:t>Armies mostly built three lines of trenches: the first line of trenches was the </a:t>
            </a:r>
            <a:r>
              <a:rPr lang="en-US" sz="2400" b="1">
                <a:solidFill>
                  <a:schemeClr val="dk1"/>
                </a:solidFill>
                <a:latin typeface="Bree Serif"/>
                <a:ea typeface="Bree Serif"/>
                <a:cs typeface="Bree Serif"/>
                <a:sym typeface="Bree Serif"/>
              </a:rPr>
              <a:t>front line</a:t>
            </a:r>
            <a:r>
              <a:rPr lang="en-US" sz="2400">
                <a:solidFill>
                  <a:schemeClr val="dk1"/>
                </a:solidFill>
                <a:latin typeface="Bree Serif"/>
                <a:ea typeface="Bree Serif"/>
                <a:cs typeface="Bree Serif"/>
                <a:sym typeface="Bree Serif"/>
              </a:rPr>
              <a:t>- the first line of defense.</a:t>
            </a:r>
          </a:p>
          <a:p>
            <a:pPr marL="457200" lvl="0" indent="-381000" rtl="0">
              <a:lnSpc>
                <a:spcPct val="115000"/>
              </a:lnSpc>
              <a:spcBef>
                <a:spcPts val="0"/>
              </a:spcBef>
              <a:buClr>
                <a:schemeClr val="dk1"/>
              </a:buClr>
              <a:buSzPct val="100000"/>
              <a:buFont typeface="Bree Serif"/>
              <a:buChar char="●"/>
            </a:pPr>
            <a:r>
              <a:rPr lang="en-US" sz="2400">
                <a:solidFill>
                  <a:schemeClr val="dk1"/>
                </a:solidFill>
                <a:latin typeface="Bree Serif"/>
                <a:ea typeface="Bree Serif"/>
                <a:cs typeface="Bree Serif"/>
                <a:sym typeface="Bree Serif"/>
              </a:rPr>
              <a:t> This line of trenches is the </a:t>
            </a:r>
            <a:r>
              <a:rPr lang="en-US" sz="2400" b="1">
                <a:solidFill>
                  <a:schemeClr val="dk1"/>
                </a:solidFill>
                <a:latin typeface="Bree Serif"/>
                <a:ea typeface="Bree Serif"/>
                <a:cs typeface="Bree Serif"/>
                <a:sym typeface="Bree Serif"/>
              </a:rPr>
              <a:t>most dangerous</a:t>
            </a:r>
            <a:r>
              <a:rPr lang="en-US" sz="2400">
                <a:solidFill>
                  <a:schemeClr val="dk1"/>
                </a:solidFill>
                <a:latin typeface="Bree Serif"/>
                <a:ea typeface="Bree Serif"/>
                <a:cs typeface="Bree Serif"/>
                <a:sym typeface="Bree Serif"/>
              </a:rPr>
              <a:t> as it is the closest to the No Man’s Land/enemy. Sandbags were placed at the opening of trenches as it would prevent bullets from hitting the soldiers.</a:t>
            </a:r>
          </a:p>
          <a:p>
            <a:pPr lvl="0">
              <a:lnSpc>
                <a:spcPct val="115000"/>
              </a:lnSpc>
              <a:spcBef>
                <a:spcPts val="0"/>
              </a:spcBef>
              <a:buNone/>
            </a:pPr>
            <a:endParaRPr sz="2400">
              <a:latin typeface="Bree Serif"/>
              <a:ea typeface="Bree Serif"/>
              <a:cs typeface="Bree Serif"/>
              <a:sym typeface="Bree Serif"/>
            </a:endParaRPr>
          </a:p>
        </p:txBody>
      </p:sp>
      <p:pic>
        <p:nvPicPr>
          <p:cNvPr id="148" name="Shape 148"/>
          <p:cNvPicPr preferRelativeResize="0"/>
          <p:nvPr/>
        </p:nvPicPr>
        <p:blipFill>
          <a:blip r:embed="rId3">
            <a:alphaModFix/>
          </a:blip>
          <a:stretch>
            <a:fillRect/>
          </a:stretch>
        </p:blipFill>
        <p:spPr>
          <a:xfrm>
            <a:off x="6522100" y="2053175"/>
            <a:ext cx="5057150" cy="38610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09503" y="478637"/>
            <a:ext cx="10969799" cy="1143000"/>
          </a:xfrm>
          <a:prstGeom prst="rect">
            <a:avLst/>
          </a:prstGeom>
        </p:spPr>
        <p:txBody>
          <a:bodyPr lIns="91425" tIns="91425" rIns="91425" bIns="91425" anchor="b" anchorCtr="0">
            <a:noAutofit/>
          </a:bodyPr>
          <a:lstStyle/>
          <a:p>
            <a:pPr lvl="0" rtl="0">
              <a:spcBef>
                <a:spcPts val="0"/>
              </a:spcBef>
              <a:buClr>
                <a:schemeClr val="dk1"/>
              </a:buClr>
              <a:buSzPct val="25000"/>
              <a:buFont typeface="Arial"/>
              <a:buNone/>
            </a:pPr>
            <a:r>
              <a:rPr lang="en-US" sz="4800">
                <a:solidFill>
                  <a:schemeClr val="dk1"/>
                </a:solidFill>
                <a:latin typeface="Black Ops One"/>
                <a:ea typeface="Black Ops One"/>
                <a:cs typeface="Black Ops One"/>
                <a:sym typeface="Black Ops One"/>
              </a:rPr>
              <a:t>The Layout</a:t>
            </a:r>
          </a:p>
          <a:p>
            <a:pPr>
              <a:spcBef>
                <a:spcPts val="0"/>
              </a:spcBef>
              <a:buNone/>
            </a:pPr>
            <a:endParaRPr/>
          </a:p>
        </p:txBody>
      </p:sp>
      <p:sp>
        <p:nvSpPr>
          <p:cNvPr id="155" name="Shape 155"/>
          <p:cNvSpPr txBox="1">
            <a:spLocks noGrp="1"/>
          </p:cNvSpPr>
          <p:nvPr>
            <p:ph type="body" idx="1"/>
          </p:nvPr>
        </p:nvSpPr>
        <p:spPr>
          <a:xfrm>
            <a:off x="372725" y="995850"/>
            <a:ext cx="6301199" cy="4256700"/>
          </a:xfrm>
          <a:prstGeom prst="rect">
            <a:avLst/>
          </a:prstGeom>
        </p:spPr>
        <p:txBody>
          <a:bodyPr lIns="91425" tIns="91425" rIns="91425" bIns="91425" anchor="t" anchorCtr="0">
            <a:noAutofit/>
          </a:bodyPr>
          <a:lstStyle/>
          <a:p>
            <a:pPr marL="457200" lvl="0" indent="-374650" rtl="0">
              <a:lnSpc>
                <a:spcPct val="115000"/>
              </a:lnSpc>
              <a:spcBef>
                <a:spcPts val="0"/>
              </a:spcBef>
              <a:buClr>
                <a:schemeClr val="dk1"/>
              </a:buClr>
              <a:buSzPct val="100000"/>
              <a:buFont typeface="Bree Serif"/>
              <a:buChar char="●"/>
            </a:pPr>
            <a:r>
              <a:rPr lang="en-US" sz="2300">
                <a:solidFill>
                  <a:schemeClr val="dk1"/>
                </a:solidFill>
                <a:latin typeface="Bree Serif"/>
                <a:ea typeface="Bree Serif"/>
                <a:cs typeface="Bree Serif"/>
                <a:sym typeface="Bree Serif"/>
              </a:rPr>
              <a:t>The </a:t>
            </a:r>
            <a:r>
              <a:rPr lang="en-US" sz="2300" b="1">
                <a:solidFill>
                  <a:schemeClr val="dk1"/>
                </a:solidFill>
                <a:latin typeface="Bree Serif"/>
                <a:ea typeface="Bree Serif"/>
                <a:cs typeface="Bree Serif"/>
                <a:sym typeface="Bree Serif"/>
              </a:rPr>
              <a:t>second line</a:t>
            </a:r>
            <a:r>
              <a:rPr lang="en-US" sz="2300">
                <a:solidFill>
                  <a:schemeClr val="dk1"/>
                </a:solidFill>
                <a:latin typeface="Bree Serif"/>
                <a:ea typeface="Bree Serif"/>
                <a:cs typeface="Bree Serif"/>
                <a:sym typeface="Bree Serif"/>
              </a:rPr>
              <a:t> of trench was the </a:t>
            </a:r>
            <a:r>
              <a:rPr lang="en-US" sz="2300" b="1">
                <a:solidFill>
                  <a:schemeClr val="dk1"/>
                </a:solidFill>
                <a:latin typeface="Bree Serif"/>
                <a:ea typeface="Bree Serif"/>
                <a:cs typeface="Bree Serif"/>
                <a:sym typeface="Bree Serif"/>
              </a:rPr>
              <a:t>support trench/back up</a:t>
            </a:r>
            <a:r>
              <a:rPr lang="en-US" sz="2300">
                <a:solidFill>
                  <a:schemeClr val="dk1"/>
                </a:solidFill>
                <a:latin typeface="Bree Serif"/>
                <a:ea typeface="Bree Serif"/>
                <a:cs typeface="Bree Serif"/>
                <a:sym typeface="Bree Serif"/>
              </a:rPr>
              <a:t> for the first line of trench. If the first line of trench was captured, the soldiers from the second line would counter attack.</a:t>
            </a:r>
          </a:p>
          <a:p>
            <a:pPr marL="457200" lvl="0" indent="-374650" rtl="0">
              <a:lnSpc>
                <a:spcPct val="115000"/>
              </a:lnSpc>
              <a:spcBef>
                <a:spcPts val="0"/>
              </a:spcBef>
              <a:buClr>
                <a:schemeClr val="dk1"/>
              </a:buClr>
              <a:buSzPct val="100000"/>
              <a:buFont typeface="Bree Serif"/>
              <a:buChar char="●"/>
            </a:pPr>
            <a:r>
              <a:rPr lang="en-US" sz="2300">
                <a:solidFill>
                  <a:schemeClr val="dk1"/>
                </a:solidFill>
                <a:latin typeface="Bree Serif"/>
                <a:ea typeface="Bree Serif"/>
                <a:cs typeface="Bree Serif"/>
                <a:sym typeface="Bree Serif"/>
              </a:rPr>
              <a:t>The </a:t>
            </a:r>
            <a:r>
              <a:rPr lang="en-US" sz="2300" b="1">
                <a:solidFill>
                  <a:schemeClr val="dk1"/>
                </a:solidFill>
                <a:latin typeface="Bree Serif"/>
                <a:ea typeface="Bree Serif"/>
                <a:cs typeface="Bree Serif"/>
                <a:sym typeface="Bree Serif"/>
              </a:rPr>
              <a:t>third line</a:t>
            </a:r>
            <a:r>
              <a:rPr lang="en-US" sz="2300">
                <a:solidFill>
                  <a:schemeClr val="dk1"/>
                </a:solidFill>
                <a:latin typeface="Bree Serif"/>
                <a:ea typeface="Bree Serif"/>
                <a:cs typeface="Bree Serif"/>
                <a:sym typeface="Bree Serif"/>
              </a:rPr>
              <a:t> of trench was the </a:t>
            </a:r>
            <a:r>
              <a:rPr lang="en-US" sz="2300" b="1">
                <a:solidFill>
                  <a:schemeClr val="dk1"/>
                </a:solidFill>
                <a:latin typeface="Bree Serif"/>
                <a:ea typeface="Bree Serif"/>
                <a:cs typeface="Bree Serif"/>
                <a:sym typeface="Bree Serif"/>
              </a:rPr>
              <a:t>reserve trench</a:t>
            </a:r>
            <a:r>
              <a:rPr lang="en-US" sz="2300">
                <a:solidFill>
                  <a:schemeClr val="dk1"/>
                </a:solidFill>
                <a:latin typeface="Bree Serif"/>
                <a:ea typeface="Bree Serif"/>
                <a:cs typeface="Bree Serif"/>
                <a:sym typeface="Bree Serif"/>
              </a:rPr>
              <a:t>. It had emergency troops and supplies in case the first two lines were occupied.</a:t>
            </a:r>
          </a:p>
          <a:p>
            <a:pPr marL="457200" lvl="0" indent="-374650">
              <a:lnSpc>
                <a:spcPct val="115000"/>
              </a:lnSpc>
              <a:spcBef>
                <a:spcPts val="0"/>
              </a:spcBef>
              <a:buClr>
                <a:schemeClr val="dk1"/>
              </a:buClr>
              <a:buSzPct val="100000"/>
              <a:buFont typeface="Bree Serif"/>
              <a:buChar char="●"/>
            </a:pPr>
            <a:r>
              <a:rPr lang="en-US" sz="2300">
                <a:solidFill>
                  <a:schemeClr val="dk1"/>
                </a:solidFill>
                <a:latin typeface="Bree Serif"/>
                <a:ea typeface="Bree Serif"/>
                <a:cs typeface="Bree Serif"/>
                <a:sym typeface="Bree Serif"/>
              </a:rPr>
              <a:t>All three of these trenches were </a:t>
            </a:r>
            <a:r>
              <a:rPr lang="en-US" sz="2300" b="1">
                <a:solidFill>
                  <a:schemeClr val="dk1"/>
                </a:solidFill>
                <a:latin typeface="Bree Serif"/>
                <a:ea typeface="Bree Serif"/>
                <a:cs typeface="Bree Serif"/>
                <a:sym typeface="Bree Serif"/>
              </a:rPr>
              <a:t>connected to the communication trenches </a:t>
            </a:r>
            <a:r>
              <a:rPr lang="en-US" sz="2300">
                <a:solidFill>
                  <a:schemeClr val="dk1"/>
                </a:solidFill>
                <a:latin typeface="Bree Serif"/>
                <a:ea typeface="Bree Serif"/>
                <a:cs typeface="Bree Serif"/>
                <a:sym typeface="Bree Serif"/>
              </a:rPr>
              <a:t>which would allow men to bring supplies back safely.</a:t>
            </a:r>
          </a:p>
        </p:txBody>
      </p:sp>
      <p:pic>
        <p:nvPicPr>
          <p:cNvPr id="156" name="Shape 156"/>
          <p:cNvPicPr preferRelativeResize="0"/>
          <p:nvPr/>
        </p:nvPicPr>
        <p:blipFill>
          <a:blip r:embed="rId3">
            <a:alphaModFix/>
          </a:blip>
          <a:stretch>
            <a:fillRect/>
          </a:stretch>
        </p:blipFill>
        <p:spPr>
          <a:xfrm>
            <a:off x="6767950" y="2053175"/>
            <a:ext cx="4811300" cy="36733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041" y="-30162"/>
            <a:ext cx="10969799"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400" b="0">
                <a:solidFill>
                  <a:schemeClr val="dk1"/>
                </a:solidFill>
                <a:latin typeface="Black Ops One"/>
                <a:ea typeface="Black Ops One"/>
                <a:cs typeface="Black Ops One"/>
                <a:sym typeface="Black Ops One"/>
              </a:rPr>
              <a:t>LIVING CONDITIONS</a:t>
            </a:r>
          </a:p>
        </p:txBody>
      </p:sp>
      <p:sp>
        <p:nvSpPr>
          <p:cNvPr id="163" name="Shape 163"/>
          <p:cNvSpPr txBox="1">
            <a:spLocks noGrp="1"/>
          </p:cNvSpPr>
          <p:nvPr>
            <p:ph type="body" idx="1"/>
          </p:nvPr>
        </p:nvSpPr>
        <p:spPr>
          <a:xfrm>
            <a:off x="457050" y="1062225"/>
            <a:ext cx="10969799" cy="5587499"/>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DDDDD8"/>
                </a:solidFill>
                <a:latin typeface="Bree Serif"/>
                <a:ea typeface="Bree Serif"/>
                <a:cs typeface="Bree Serif"/>
                <a:sym typeface="Bree Serif"/>
              </a:rPr>
              <a:t>Daily Death</a:t>
            </a:r>
          </a:p>
          <a:p>
            <a:pPr marL="457200" lvl="0" indent="-374650" rtl="0">
              <a:lnSpc>
                <a:spcPct val="115000"/>
              </a:lnSpc>
              <a:spcBef>
                <a:spcPts val="0"/>
              </a:spcBef>
              <a:buClr>
                <a:srgbClr val="000000"/>
              </a:buClr>
              <a:buSzPct val="100000"/>
              <a:buFont typeface="Bree Serif"/>
              <a:buChar char="●"/>
            </a:pPr>
            <a:r>
              <a:rPr lang="en-US" sz="2300" b="1">
                <a:solidFill>
                  <a:srgbClr val="000000"/>
                </a:solidFill>
                <a:latin typeface="Bree Serif"/>
                <a:ea typeface="Bree Serif"/>
                <a:cs typeface="Bree Serif"/>
                <a:sym typeface="Bree Serif"/>
              </a:rPr>
              <a:t>⅓ of the Allied casualties</a:t>
            </a:r>
            <a:r>
              <a:rPr lang="en-US" sz="2300">
                <a:solidFill>
                  <a:srgbClr val="000000"/>
                </a:solidFill>
                <a:latin typeface="Bree Serif"/>
                <a:ea typeface="Bree Serif"/>
                <a:cs typeface="Bree Serif"/>
                <a:sym typeface="Bree Serif"/>
              </a:rPr>
              <a:t> were sustained in the trenches</a:t>
            </a:r>
          </a:p>
          <a:p>
            <a:pPr marL="457200" lvl="0" indent="-374650" rtl="0">
              <a:lnSpc>
                <a:spcPct val="115000"/>
              </a:lnSpc>
              <a:spcBef>
                <a:spcPts val="0"/>
              </a:spcBef>
              <a:buClr>
                <a:srgbClr val="000000"/>
              </a:buClr>
              <a:buSzPct val="100000"/>
              <a:buFont typeface="Bree Serif"/>
              <a:buChar char="●"/>
            </a:pPr>
            <a:r>
              <a:rPr lang="en-US" sz="2300">
                <a:solidFill>
                  <a:srgbClr val="000000"/>
                </a:solidFill>
                <a:latin typeface="Bree Serif"/>
                <a:ea typeface="Bree Serif"/>
                <a:cs typeface="Bree Serif"/>
                <a:sym typeface="Bree Serif"/>
              </a:rPr>
              <a:t>soldiers </a:t>
            </a:r>
            <a:r>
              <a:rPr lang="en-US" sz="2300" b="1">
                <a:solidFill>
                  <a:srgbClr val="000000"/>
                </a:solidFill>
                <a:latin typeface="Bree Serif"/>
                <a:ea typeface="Bree Serif"/>
                <a:cs typeface="Bree Serif"/>
                <a:sym typeface="Bree Serif"/>
              </a:rPr>
              <a:t>died every day</a:t>
            </a:r>
            <a:r>
              <a:rPr lang="en-US" sz="2300">
                <a:solidFill>
                  <a:srgbClr val="000000"/>
                </a:solidFill>
                <a:latin typeface="Bree Serif"/>
                <a:ea typeface="Bree Serif"/>
                <a:cs typeface="Bree Serif"/>
                <a:sym typeface="Bree Serif"/>
              </a:rPr>
              <a:t> even though there weren’t any formal </a:t>
            </a:r>
          </a:p>
          <a:p>
            <a:pPr lvl="0" indent="457200" rtl="0">
              <a:lnSpc>
                <a:spcPct val="115000"/>
              </a:lnSpc>
              <a:spcBef>
                <a:spcPts val="0"/>
              </a:spcBef>
              <a:buNone/>
            </a:pPr>
            <a:r>
              <a:rPr lang="en-US" sz="2300">
                <a:solidFill>
                  <a:srgbClr val="000000"/>
                </a:solidFill>
                <a:latin typeface="Bree Serif"/>
                <a:ea typeface="Bree Serif"/>
                <a:cs typeface="Bree Serif"/>
                <a:sym typeface="Bree Serif"/>
              </a:rPr>
              <a:t>battles</a:t>
            </a:r>
          </a:p>
          <a:p>
            <a:pPr marL="457200" lvl="0" indent="-374650" rtl="0">
              <a:lnSpc>
                <a:spcPct val="115000"/>
              </a:lnSpc>
              <a:spcBef>
                <a:spcPts val="0"/>
              </a:spcBef>
              <a:buClr>
                <a:srgbClr val="000000"/>
              </a:buClr>
              <a:buSzPct val="100000"/>
              <a:buFont typeface="Bree Serif"/>
              <a:buChar char="●"/>
            </a:pPr>
            <a:r>
              <a:rPr lang="en-US" sz="2300" b="1">
                <a:solidFill>
                  <a:srgbClr val="000000"/>
                </a:solidFill>
                <a:latin typeface="Bree Serif"/>
                <a:ea typeface="Bree Serif"/>
                <a:cs typeface="Bree Serif"/>
                <a:sym typeface="Bree Serif"/>
              </a:rPr>
              <a:t>constant shellfire</a:t>
            </a:r>
            <a:r>
              <a:rPr lang="en-US" sz="2300">
                <a:solidFill>
                  <a:srgbClr val="000000"/>
                </a:solidFill>
                <a:latin typeface="Bree Serif"/>
                <a:ea typeface="Bree Serif"/>
                <a:cs typeface="Bree Serif"/>
                <a:sym typeface="Bree Serif"/>
              </a:rPr>
              <a:t> caused random death</a:t>
            </a:r>
          </a:p>
          <a:p>
            <a:pPr marL="457200" lvl="0" indent="-374650" rtl="0">
              <a:lnSpc>
                <a:spcPct val="115000"/>
              </a:lnSpc>
              <a:spcBef>
                <a:spcPts val="0"/>
              </a:spcBef>
              <a:buClr>
                <a:srgbClr val="000000"/>
              </a:buClr>
              <a:buSzPct val="100000"/>
              <a:buFont typeface="Bree Serif"/>
              <a:buChar char="●"/>
            </a:pPr>
            <a:r>
              <a:rPr lang="en-US" sz="2300">
                <a:solidFill>
                  <a:srgbClr val="000000"/>
                </a:solidFill>
                <a:latin typeface="Bree Serif"/>
                <a:ea typeface="Bree Serif"/>
                <a:cs typeface="Bree Serif"/>
                <a:sym typeface="Bree Serif"/>
              </a:rPr>
              <a:t>soldiers were killed by snipers</a:t>
            </a:r>
          </a:p>
          <a:p>
            <a:pPr marL="457200" lvl="0" indent="-374650" rtl="0">
              <a:lnSpc>
                <a:spcPct val="115000"/>
              </a:lnSpc>
              <a:spcBef>
                <a:spcPts val="0"/>
              </a:spcBef>
              <a:buClr>
                <a:srgbClr val="000000"/>
              </a:buClr>
              <a:buSzPct val="100000"/>
              <a:buFont typeface="Bree Serif"/>
              <a:buChar char="●"/>
            </a:pPr>
            <a:r>
              <a:rPr lang="en-US" sz="2300">
                <a:solidFill>
                  <a:srgbClr val="000000"/>
                </a:solidFill>
                <a:latin typeface="Bree Serif"/>
                <a:ea typeface="Bree Serif"/>
                <a:cs typeface="Bree Serif"/>
                <a:sym typeface="Bree Serif"/>
              </a:rPr>
              <a:t>these soldiers that died were called </a:t>
            </a:r>
            <a:r>
              <a:rPr lang="en-US" sz="2300" b="1">
                <a:solidFill>
                  <a:srgbClr val="000000"/>
                </a:solidFill>
                <a:latin typeface="Bree Serif"/>
                <a:ea typeface="Bree Serif"/>
                <a:cs typeface="Bree Serif"/>
                <a:sym typeface="Bree Serif"/>
              </a:rPr>
              <a:t>“wastage”</a:t>
            </a:r>
          </a:p>
          <a:p>
            <a:pPr marL="457200" lvl="0" indent="-374650" rtl="0">
              <a:lnSpc>
                <a:spcPct val="115000"/>
              </a:lnSpc>
              <a:spcBef>
                <a:spcPts val="0"/>
              </a:spcBef>
              <a:buClr>
                <a:srgbClr val="000000"/>
              </a:buClr>
              <a:buSzPct val="100000"/>
              <a:buFont typeface="Bree Serif"/>
              <a:buChar char="●"/>
            </a:pPr>
            <a:r>
              <a:rPr lang="en-US" sz="2300">
                <a:solidFill>
                  <a:srgbClr val="000000"/>
                </a:solidFill>
                <a:latin typeface="Bree Serif"/>
                <a:ea typeface="Bree Serif"/>
                <a:cs typeface="Bree Serif"/>
                <a:sym typeface="Bree Serif"/>
              </a:rPr>
              <a:t>in the 800 strong infantry units, the “wastage” rate per month could get to 10%</a:t>
            </a:r>
          </a:p>
          <a:p>
            <a:pPr rtl="0">
              <a:lnSpc>
                <a:spcPct val="115000"/>
              </a:lnSpc>
              <a:spcBef>
                <a:spcPts val="0"/>
              </a:spcBef>
              <a:buNone/>
            </a:pPr>
            <a:r>
              <a:rPr lang="en-US">
                <a:solidFill>
                  <a:srgbClr val="FFFFFF"/>
                </a:solidFill>
                <a:latin typeface="Bree Serif"/>
                <a:ea typeface="Bree Serif"/>
                <a:cs typeface="Bree Serif"/>
                <a:sym typeface="Bree Serif"/>
              </a:rPr>
              <a:t>Food</a:t>
            </a:r>
          </a:p>
          <a:p>
            <a:pPr marL="457200" lvl="0" indent="-374650" rtl="0">
              <a:lnSpc>
                <a:spcPct val="115000"/>
              </a:lnSpc>
              <a:spcBef>
                <a:spcPts val="0"/>
              </a:spcBef>
              <a:buClr>
                <a:srgbClr val="000000"/>
              </a:buClr>
              <a:buSzPct val="100000"/>
              <a:buFont typeface="Arial"/>
              <a:buChar char="●"/>
            </a:pPr>
            <a:r>
              <a:rPr lang="en-US" sz="2300">
                <a:solidFill>
                  <a:srgbClr val="000000"/>
                </a:solidFill>
                <a:latin typeface="Bree Serif"/>
                <a:ea typeface="Bree Serif"/>
                <a:cs typeface="Bree Serif"/>
                <a:sym typeface="Bree Serif"/>
              </a:rPr>
              <a:t>given plenty of food at the beginning of war (also had treats from home)</a:t>
            </a:r>
          </a:p>
          <a:p>
            <a:pPr marL="457200" lvl="0" indent="-374650" rtl="0">
              <a:lnSpc>
                <a:spcPct val="115000"/>
              </a:lnSpc>
              <a:spcBef>
                <a:spcPts val="0"/>
              </a:spcBef>
              <a:buClr>
                <a:srgbClr val="000000"/>
              </a:buClr>
              <a:buSzPct val="100000"/>
              <a:buFont typeface="Arial"/>
              <a:buChar char="●"/>
            </a:pPr>
            <a:r>
              <a:rPr lang="en-US" sz="2300" b="1">
                <a:solidFill>
                  <a:srgbClr val="000000"/>
                </a:solidFill>
                <a:latin typeface="Bree Serif"/>
                <a:ea typeface="Bree Serif"/>
                <a:cs typeface="Bree Serif"/>
                <a:sym typeface="Bree Serif"/>
              </a:rPr>
              <a:t>food became limited afterwards</a:t>
            </a:r>
            <a:r>
              <a:rPr lang="en-US" sz="2300">
                <a:solidFill>
                  <a:srgbClr val="000000"/>
                </a:solidFill>
                <a:latin typeface="Bree Serif"/>
                <a:ea typeface="Bree Serif"/>
                <a:cs typeface="Bree Serif"/>
                <a:sym typeface="Bree Serif"/>
              </a:rPr>
              <a:t> - plain bread, tasteless biscuits, pea soup, watery stew</a:t>
            </a:r>
          </a:p>
          <a:p>
            <a:pPr marL="457200" lvl="0" indent="-374650" rtl="0">
              <a:lnSpc>
                <a:spcPct val="115000"/>
              </a:lnSpc>
              <a:spcBef>
                <a:spcPts val="0"/>
              </a:spcBef>
              <a:buClr>
                <a:srgbClr val="000000"/>
              </a:buClr>
              <a:buSzPct val="100000"/>
              <a:buFont typeface="Arial"/>
              <a:buChar char="●"/>
            </a:pPr>
            <a:r>
              <a:rPr lang="en-US" sz="2300">
                <a:solidFill>
                  <a:srgbClr val="000000"/>
                </a:solidFill>
                <a:latin typeface="Bree Serif"/>
                <a:ea typeface="Bree Serif"/>
                <a:cs typeface="Bree Serif"/>
                <a:sym typeface="Bree Serif"/>
              </a:rPr>
              <a:t>1 meal = “Maconohie’s meat stew” + hard biscuits</a:t>
            </a:r>
          </a:p>
        </p:txBody>
      </p:sp>
      <p:pic>
        <p:nvPicPr>
          <p:cNvPr id="164" name="Shape 164"/>
          <p:cNvPicPr preferRelativeResize="0"/>
          <p:nvPr/>
        </p:nvPicPr>
        <p:blipFill>
          <a:blip r:embed="rId3">
            <a:alphaModFix/>
          </a:blip>
          <a:stretch>
            <a:fillRect/>
          </a:stretch>
        </p:blipFill>
        <p:spPr>
          <a:xfrm>
            <a:off x="9293225" y="0"/>
            <a:ext cx="2895600" cy="323850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1767</Words>
  <Application>Microsoft Office PowerPoint</Application>
  <PresentationFormat>Custom</PresentationFormat>
  <Paragraphs>209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spotlight</vt:lpstr>
      <vt:lpstr>PowerPoint Presentation</vt:lpstr>
      <vt:lpstr>TRENCH CONSTRUCTION</vt:lpstr>
      <vt:lpstr>Entrenchment</vt:lpstr>
      <vt:lpstr>Sapping</vt:lpstr>
      <vt:lpstr>PowerPoint Presentation</vt:lpstr>
      <vt:lpstr>The Layout</vt:lpstr>
      <vt:lpstr>The Layout </vt:lpstr>
      <vt:lpstr>The Layout </vt:lpstr>
      <vt:lpstr>LIVING CONDITIONS</vt:lpstr>
      <vt:lpstr>Animals and Pests</vt:lpstr>
      <vt:lpstr>The Bad Smell...</vt:lpstr>
      <vt:lpstr>CARING FOR THE WOUNDED</vt:lpstr>
      <vt:lpstr>Common Disease</vt:lpstr>
      <vt:lpstr>How they were taken care of after they were wounded</vt:lpstr>
      <vt:lpstr>How they were taken care of after they were wounded</vt:lpstr>
      <vt:lpstr>Women on the Frontline</vt:lpstr>
      <vt:lpstr>DAILY LIFE</vt:lpstr>
      <vt:lpstr>Daily Life</vt:lpstr>
      <vt:lpstr>Daily Life</vt:lpstr>
      <vt:lpstr>Sleep</vt:lpstr>
      <vt:lpstr>ENTERTAINMENT</vt:lpstr>
      <vt:lpstr>Arthur Currie : Profile</vt:lpstr>
      <vt:lpstr>Arthur Currie : Profile</vt:lpstr>
      <vt:lpstr>Arthur Currie : Battles</vt:lpstr>
      <vt:lpstr>Arthur Currie : Post - WWI</vt:lpstr>
      <vt:lpstr>Arthur Currie : Quotes</vt:lpstr>
      <vt:lpstr>Arthur Currie : Legacy</vt:lpstr>
      <vt:lpstr>IMPORTANT CANADIAN BATTLES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Cade</dc:creator>
  <cp:lastModifiedBy>Owner</cp:lastModifiedBy>
  <cp:revision>1</cp:revision>
  <dcterms:modified xsi:type="dcterms:W3CDTF">2015-04-23T04:33:35Z</dcterms:modified>
</cp:coreProperties>
</file>