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4" r:id="rId3"/>
    <p:sldId id="265" r:id="rId4"/>
    <p:sldId id="272" r:id="rId5"/>
    <p:sldId id="273" r:id="rId6"/>
    <p:sldId id="274" r:id="rId7"/>
    <p:sldId id="267" r:id="rId8"/>
    <p:sldId id="269" r:id="rId9"/>
    <p:sldId id="276" r:id="rId10"/>
    <p:sldId id="259" r:id="rId11"/>
    <p:sldId id="260" r:id="rId12"/>
    <p:sldId id="275" r:id="rId13"/>
    <p:sldId id="277" r:id="rId14"/>
    <p:sldId id="268" r:id="rId15"/>
    <p:sldId id="270" r:id="rId16"/>
    <p:sldId id="271" r:id="rId17"/>
    <p:sldId id="256" r:id="rId18"/>
    <p:sldId id="257" r:id="rId19"/>
    <p:sldId id="258" r:id="rId20"/>
    <p:sldId id="261" r:id="rId21"/>
    <p:sldId id="262" r:id="rId22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E5E173C6-66C3-489D-B04E-2F9A26CBFA0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8F13-5A9B-408D-B9D8-966A123C131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55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30DE-6787-4781-9694-4333167804C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33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79601F-7977-413C-9FC1-D8678772BF6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52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BBBAC0-E663-4C62-B286-39E3923FE00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3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D68D-4F9B-4EDC-9F40-40EBD93D655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28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7C400-052A-412B-BC8D-DD0B6035043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65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F48E0-2DEF-4C85-AD84-FD83616CF03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72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C4E63-9624-47CB-B511-5A28B4450F1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2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BC5B4-C819-4B89-861A-6B60003F20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8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1A2B-701D-455E-BDC1-077C852D6E6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24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0B59-36E7-4817-B264-855555F3E6D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B1643-2036-4403-A706-656D2CD3962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CA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CA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E17FDB84-DE53-40D9-81C0-80FAAAAB3AA9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2058" name="Picture 10" descr="strtegic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audio" Target="../media/audio3.wav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World War I</a:t>
            </a:r>
            <a:endParaRPr lang="en-CA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War of Attrition</a:t>
            </a:r>
          </a:p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Trenches II </a:t>
            </a:r>
          </a:p>
        </p:txBody>
      </p:sp>
      <p:pic>
        <p:nvPicPr>
          <p:cNvPr id="31749" name="Picture 5" descr="ww1-trenches-aerial-aa03187b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524000"/>
            <a:ext cx="5334000" cy="366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ladysmith-tren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667000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180px-French_87th_Regiment_Cote_34_Verdun_19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889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Trenches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5638" y="3886200"/>
            <a:ext cx="2138362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Trenches III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2775" name="Picture 7" descr="250px-Royal_Irish_Rifles_ration_party_Somme_July_1916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400300"/>
            <a:ext cx="2819400" cy="199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7" name="Picture 9" descr="tren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25146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tre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7655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Trench life was horrific – a soldier was always wet, hungry, and in danger of being killed at any moment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Shell shock – Post Traumatic Stress Disorder – was not yet a recognized mental illness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No-mans land – the battlefield between enemy trenches, was littered with the dead and dying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Rats and disease were widespread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86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trenches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4438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6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of Attrition</a:t>
            </a:r>
            <a:endParaRPr lang="en-CA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Basic strategy – bomb enemy trench – send men “Over-The Top” – </a:t>
            </a:r>
          </a:p>
          <a:p>
            <a:pPr>
              <a:lnSpc>
                <a:spcPct val="90000"/>
              </a:lnSpc>
            </a:pPr>
            <a:r>
              <a:rPr lang="en-US" sz="2800"/>
              <a:t>Soldiers faced a hail of shrapnel caused by artillery and machine gun fire</a:t>
            </a:r>
          </a:p>
          <a:p>
            <a:pPr>
              <a:lnSpc>
                <a:spcPct val="90000"/>
              </a:lnSpc>
            </a:pPr>
            <a:r>
              <a:rPr lang="en-US" sz="2800"/>
              <a:t>Inevitably the attack fizzles out – DO IT AGAIN!</a:t>
            </a:r>
          </a:p>
          <a:p>
            <a:pPr>
              <a:lnSpc>
                <a:spcPct val="90000"/>
              </a:lnSpc>
            </a:pPr>
            <a:r>
              <a:rPr lang="en-US" sz="2800"/>
              <a:t>This strategy demanded more men, more ammunition and </a:t>
            </a:r>
            <a:r>
              <a:rPr lang="en-US" sz="2800" b="1"/>
              <a:t>more supplies</a:t>
            </a:r>
          </a:p>
          <a:p>
            <a:pPr>
              <a:lnSpc>
                <a:spcPct val="90000"/>
              </a:lnSpc>
            </a:pPr>
            <a:r>
              <a:rPr lang="en-US" sz="2800"/>
              <a:t>11 major offensives each lasting months at a time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Going “Over The Top”</a:t>
            </a:r>
            <a:endParaRPr lang="en-C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1" name="Picture 5" descr="4688643642_873d596115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3733800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CHIWF00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195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51208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51209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51210" name="Rectangle 10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51212" name="Picture 12" descr="3862240914_ae37d8c83c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3260725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good-tre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0321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6" name="Picture 16" descr="6242139_f5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396240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Pictures of World War One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105400"/>
            <a:ext cx="3886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/>
              <a:t>Some pictures of trenches and the destruction caused by world war one</a:t>
            </a:r>
          </a:p>
        </p:txBody>
      </p:sp>
      <p:pic>
        <p:nvPicPr>
          <p:cNvPr id="28679" name="Picture 7" descr="ww1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352800"/>
            <a:ext cx="2646363" cy="28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9" descr="Guarding_Yp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17526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turks-trench-anz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085975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Front-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4874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trench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2133600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9" name="Picture 17" descr="soldier-grief312x3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144780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People Responsible for World War One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3429000"/>
            <a:ext cx="289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000"/>
              <a:t>King George V, Czar Nicholas II and Kaiser Wilhelm II </a:t>
            </a:r>
          </a:p>
        </p:txBody>
      </p:sp>
      <p:pic>
        <p:nvPicPr>
          <p:cNvPr id="29703" name="Picture 7" descr="George5queen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81200"/>
            <a:ext cx="2438400" cy="206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5" name="Picture 9" descr="ta_cousins_tsar_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2239963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_132464_tsar_nicholas_II_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139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kais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19431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15" descr="kaiser-wilhel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908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Trenches</a:t>
            </a:r>
            <a:br>
              <a:rPr lang="en-CA"/>
            </a:br>
            <a:endParaRPr lang="en-CA"/>
          </a:p>
        </p:txBody>
      </p:sp>
      <p:pic>
        <p:nvPicPr>
          <p:cNvPr id="30727" name="Picture 7" descr="trenches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47800"/>
            <a:ext cx="63246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438400" y="5486400"/>
            <a:ext cx="3219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400"/>
              <a:t>http://techcenter.davidson.k12.nc.us/Group9/trenchwar.htm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Effects of New Technology</a:t>
            </a:r>
            <a:endParaRPr lang="en-CA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WWI, the last major European war was in 1870</a:t>
            </a:r>
          </a:p>
          <a:p>
            <a:r>
              <a:rPr lang="en-US" dirty="0"/>
              <a:t>Significant changes in weapons had occurred since then – weapons had become far more destructive and </a:t>
            </a:r>
            <a:r>
              <a:rPr lang="en-US" dirty="0" smtClean="0"/>
              <a:t>effective</a:t>
            </a:r>
          </a:p>
          <a:p>
            <a:r>
              <a:rPr lang="en-US" dirty="0" smtClean="0"/>
              <a:t>Military strategists were slow to adjust their tactics to these new weapons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Wounded and Nursing in the War </a:t>
            </a:r>
            <a:endParaRPr lang="en-CA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800"/>
              <a:t> </a:t>
            </a:r>
          </a:p>
        </p:txBody>
      </p:sp>
      <p:pic>
        <p:nvPicPr>
          <p:cNvPr id="34825" name="Picture 9" descr="Archive_Nurse_2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81200"/>
            <a:ext cx="36099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1" descr="nurs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8862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86715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34828" name="Picture 12" descr="200px-Mustard_gas_bur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879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334000" y="41148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/>
              <a:t>Nurses in the war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315200" y="4495800"/>
            <a:ext cx="1600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A soldier wounded by mustard gas some wounds will be permanent</a:t>
            </a:r>
            <a:r>
              <a:rPr lang="en-C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build="p" autoUpdateAnimBg="0"/>
      <p:bldP spid="348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Wounded Soldiers in the War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733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1800"/>
              <a:t>Nurses taking care of wounded soldiers (top left) and soldiers wounded behind the lines waiting for medical attention (bottom left)</a:t>
            </a:r>
          </a:p>
          <a:p>
            <a:pPr>
              <a:lnSpc>
                <a:spcPct val="90000"/>
              </a:lnSpc>
            </a:pPr>
            <a:r>
              <a:rPr lang="en-CA" sz="1800"/>
              <a:t>Cargo ship bringing medical supplies</a:t>
            </a:r>
            <a:r>
              <a:rPr lang="en-US" sz="1800"/>
              <a:t>s</a:t>
            </a:r>
            <a:r>
              <a:rPr lang="en-CA" sz="1800"/>
              <a:t> to the war front (bottom right)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8605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35845" name="Picture 5" descr="o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37719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80035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35849" name="Picture 9" descr="wounded1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733800"/>
            <a:ext cx="3733800" cy="2589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5052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pic>
        <p:nvPicPr>
          <p:cNvPr id="35850" name="Picture 10" descr="kyar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8956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Gun</a:t>
            </a:r>
            <a:endParaRPr lang="en-CA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3733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Powerful defensive </a:t>
            </a:r>
            <a:r>
              <a:rPr lang="en-US" sz="2000" dirty="0" err="1" smtClean="0"/>
              <a:t>weaopn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made </a:t>
            </a:r>
            <a:r>
              <a:rPr lang="en-US" sz="1600" dirty="0"/>
              <a:t>attacking enemy trench virtually impossible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Very rapid fire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1914:  400-600 rounds per minute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1918:  over 1000 rounds per minute!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This was a weapon of mass slaughter:  1 machine gun = 80 rifles!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Example:  Battle of Somme, 1916 at Beaumont Hamel </a:t>
            </a:r>
            <a:r>
              <a:rPr lang="en-US" sz="2000" dirty="0" smtClean="0"/>
              <a:t>nearly 800 </a:t>
            </a:r>
            <a:r>
              <a:rPr lang="en-US" sz="2000" dirty="0"/>
              <a:t>soldiers of the Newfoundland Regiment were killed in just 20 minutes</a:t>
            </a:r>
          </a:p>
          <a:p>
            <a:pPr>
              <a:lnSpc>
                <a:spcPct val="90000"/>
              </a:lnSpc>
            </a:pPr>
            <a:endParaRPr lang="en-CA" sz="2000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38918" name="Picture 6" descr="vickers-machine-g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200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Vickers_machine_gun_crew_with_gas_m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8140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Artillery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r>
              <a:rPr lang="en-US" sz="2400" dirty="0" smtClean="0"/>
              <a:t>Artillery refers to cannon</a:t>
            </a:r>
          </a:p>
          <a:p>
            <a:r>
              <a:rPr lang="en-US" sz="2400" dirty="0" smtClean="0"/>
              <a:t>New advances meant that cannons could now be loaded from the read with massive cartridges</a:t>
            </a:r>
          </a:p>
          <a:p>
            <a:r>
              <a:rPr lang="en-US" sz="2400" dirty="0" smtClean="0"/>
              <a:t>Fire more frequently, longer range and more destructive - </a:t>
            </a:r>
            <a:r>
              <a:rPr lang="en-US" sz="2400" dirty="0" smtClean="0"/>
              <a:t>High explosive shells</a:t>
            </a:r>
            <a:endParaRPr lang="en-US" sz="2400" dirty="0" smtClean="0"/>
          </a:p>
          <a:p>
            <a:r>
              <a:rPr lang="en-US" sz="2400" dirty="0" smtClean="0"/>
              <a:t>Used as offensive weapon – attack enemy trench</a:t>
            </a:r>
          </a:p>
          <a:p>
            <a:pPr lvl="1"/>
            <a:r>
              <a:rPr lang="en-US" dirty="0" smtClean="0"/>
              <a:t>Cut barb-wire &amp; destroy trenches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90" y="1981200"/>
            <a:ext cx="386341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01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Gun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0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Gun:  German 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Could fire a 106 kg shell 130 km</a:t>
            </a:r>
            <a:endParaRPr lang="en-CA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66" y="735842"/>
            <a:ext cx="508623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7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Effect:  Trench Warfare &amp; War of Attrition</a:t>
            </a:r>
            <a:endParaRPr lang="en-CA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These weapons were terribly destructive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effect of these developments was Trench Warfare – trenches were the only place a soldier could take cover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Trench construction took on significant importance as war raged on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Elaborate designs, tunnels and underground bunkers were </a:t>
            </a:r>
            <a:r>
              <a:rPr lang="en-US" sz="2000" dirty="0" smtClean="0"/>
              <a:t>constructed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27550"/>
            <a:ext cx="3886200" cy="22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Trench Construction</a:t>
            </a:r>
            <a:endParaRPr lang="en-CA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7" name="Picture 5" descr="Trenches_WW1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1435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Battle Field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54006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92836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340</TotalTime>
  <Words>473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Times New Roman</vt:lpstr>
      <vt:lpstr>Wingdings</vt:lpstr>
      <vt:lpstr>Strategic</vt:lpstr>
      <vt:lpstr>World War I</vt:lpstr>
      <vt:lpstr>The Effects of New Technology</vt:lpstr>
      <vt:lpstr>Machine Gun</vt:lpstr>
      <vt:lpstr>Long Range Artillery</vt:lpstr>
      <vt:lpstr>Railway Gun</vt:lpstr>
      <vt:lpstr>Paris Gun:  German </vt:lpstr>
      <vt:lpstr>Effect:  Trench Warfare &amp; War of Attrition</vt:lpstr>
      <vt:lpstr>Trench Construction</vt:lpstr>
      <vt:lpstr>WWI Battle Field</vt:lpstr>
      <vt:lpstr>Trenches II </vt:lpstr>
      <vt:lpstr>Trenches III</vt:lpstr>
      <vt:lpstr>Trench Life</vt:lpstr>
      <vt:lpstr>Life in the trenches</vt:lpstr>
      <vt:lpstr>War of Attrition</vt:lpstr>
      <vt:lpstr>Going “Over The Top”</vt:lpstr>
      <vt:lpstr>PowerPoint Presentation</vt:lpstr>
      <vt:lpstr>Pictures of World War One</vt:lpstr>
      <vt:lpstr>People Responsible for World War One</vt:lpstr>
      <vt:lpstr>Trenches </vt:lpstr>
      <vt:lpstr>Wounded and Nursing in the War </vt:lpstr>
      <vt:lpstr>Wounded Soldiers in the War</vt:lpstr>
    </vt:vector>
  </TitlesOfParts>
  <Company>TDSB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of World War One</dc:title>
  <dc:creator>TDSB</dc:creator>
  <cp:lastModifiedBy>Cade, John</cp:lastModifiedBy>
  <cp:revision>15</cp:revision>
  <cp:lastPrinted>1601-01-01T00:00:00Z</cp:lastPrinted>
  <dcterms:created xsi:type="dcterms:W3CDTF">2006-10-23T18:08:19Z</dcterms:created>
  <dcterms:modified xsi:type="dcterms:W3CDTF">2013-10-25T16:55:41Z</dcterms:modified>
</cp:coreProperties>
</file>