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972800" cy="6400800"/>
  <p:notesSz cx="6858000" cy="9144000"/>
  <p:embeddedFontLst>
    <p:embeddedFont>
      <p:font typeface="Raleway" charset="0"/>
      <p:regular r:id="rId24"/>
      <p:bold r:id="rId25"/>
    </p:embeddedFont>
    <p:embeddedFont>
      <p:font typeface="Roboto Condensed" charset="0"/>
      <p:regular r:id="rId26"/>
      <p:bold r:id="rId27"/>
      <p:italic r:id="rId28"/>
      <p:boldItalic r:id="rId29"/>
    </p:embeddedFont>
    <p:embeddedFont>
      <p:font typeface="Lato"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E496E39-B8A1-4DA0-A621-08549AFC66B7}">
  <a:tblStyle styleId="{CE496E39-B8A1-4DA0-A621-08549AFC66B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12" y="-90"/>
      </p:cViewPr>
      <p:guideLst>
        <p:guide orient="horz" pos="2017"/>
        <p:guide pos="345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490538" y="685800"/>
            <a:ext cx="58769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973270" y="517254"/>
            <a:ext cx="7493039"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973270" y="5898666"/>
            <a:ext cx="7493039"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510243" y="517254"/>
            <a:ext cx="219959"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846070" y="784284"/>
            <a:ext cx="7597800" cy="1918932"/>
          </a:xfrm>
          <a:prstGeom prst="rect">
            <a:avLst/>
          </a:prstGeom>
        </p:spPr>
        <p:txBody>
          <a:bodyPr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868319" y="4030074"/>
            <a:ext cx="7597800" cy="1545226"/>
          </a:xfrm>
          <a:prstGeom prst="rect">
            <a:avLst/>
          </a:prstGeom>
        </p:spPr>
        <p:txBody>
          <a:bodyPr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solidFill>
                  <a:schemeClr val="lt1"/>
                </a:solidFill>
              </a:rPr>
              <a:pPr lvl="0" rtl="0">
                <a:spcBef>
                  <a:spcPts val="0"/>
                </a:spcBef>
                <a:buNone/>
              </a:pPr>
              <a:t>‹#›</a:t>
            </a:fld>
            <a:endParaRPr lang="en-GB">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510243" y="5898666"/>
            <a:ext cx="9956159"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510243" y="517254"/>
            <a:ext cx="9956159"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1024743" y="1623817"/>
            <a:ext cx="8923319" cy="1914452"/>
          </a:xfrm>
          <a:prstGeom prst="rect">
            <a:avLst/>
          </a:prstGeom>
        </p:spPr>
        <p:txBody>
          <a:bodyPr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1024743" y="3633094"/>
            <a:ext cx="8923319" cy="1333546"/>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5" name="Shape 65"/>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510243" y="517254"/>
            <a:ext cx="9956159"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510243" y="5898666"/>
            <a:ext cx="9956159"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87716" y="2248498"/>
            <a:ext cx="9956159" cy="1918932"/>
          </a:xfrm>
          <a:prstGeom prst="rect">
            <a:avLst/>
          </a:prstGeom>
        </p:spPr>
        <p:txBody>
          <a:bodyPr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solidFill>
                  <a:schemeClr val="lt1"/>
                </a:solidFill>
              </a:rPr>
              <a:pPr lvl="0" rtl="0">
                <a:spcBef>
                  <a:spcPts val="0"/>
                </a:spcBef>
                <a:buNone/>
              </a:pPr>
              <a:t>‹#›</a:t>
            </a:fld>
            <a:endParaRPr lang="en-GB">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973270" y="517254"/>
            <a:ext cx="7493039"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973270" y="5898666"/>
            <a:ext cx="7493039"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510243" y="517254"/>
            <a:ext cx="219959"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880305" y="716741"/>
            <a:ext cx="7585919" cy="79071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2892140" y="1985854"/>
            <a:ext cx="7585919" cy="373632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973270" y="517254"/>
            <a:ext cx="7493039"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973270" y="5898666"/>
            <a:ext cx="7493039"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510243" y="517254"/>
            <a:ext cx="219959"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880305" y="716741"/>
            <a:ext cx="7585919" cy="79071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880362" y="1994440"/>
            <a:ext cx="3685680" cy="373632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6780685" y="1994440"/>
            <a:ext cx="3685680" cy="373632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63966" y="512183"/>
            <a:ext cx="10224719" cy="795946"/>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510243" y="517254"/>
            <a:ext cx="219959"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83406" y="1165551"/>
            <a:ext cx="3369599" cy="940426"/>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2" name="Shape 42"/>
          <p:cNvSpPr txBox="1">
            <a:spLocks noGrp="1"/>
          </p:cNvSpPr>
          <p:nvPr>
            <p:ph type="body" idx="1"/>
          </p:nvPr>
        </p:nvSpPr>
        <p:spPr>
          <a:xfrm>
            <a:off x="383406" y="2298245"/>
            <a:ext cx="3369599" cy="349215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3" name="Shape 43"/>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510243" y="517254"/>
            <a:ext cx="219959"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339729" y="886222"/>
            <a:ext cx="7493039" cy="4773066"/>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solidFill>
                  <a:schemeClr val="lt1"/>
                </a:solidFill>
              </a:rPr>
              <a:pPr lvl="0" rtl="0">
                <a:spcBef>
                  <a:spcPts val="0"/>
                </a:spcBef>
                <a:buNone/>
              </a:p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5486400" y="160"/>
            <a:ext cx="5486400" cy="64007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6035610" y="5594400"/>
            <a:ext cx="56196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318602" y="1738927"/>
            <a:ext cx="4854239" cy="1640426"/>
          </a:xfrm>
          <a:prstGeom prst="rect">
            <a:avLst/>
          </a:prstGeom>
        </p:spPr>
        <p:txBody>
          <a:bodyPr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318602" y="3404017"/>
            <a:ext cx="4854239" cy="16744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5927400" y="901230"/>
            <a:ext cx="4604400" cy="4598346"/>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solidFill>
                  <a:schemeClr val="lt1"/>
                </a:solidFill>
              </a:rPr>
              <a:pPr lvl="0" rtl="0">
                <a:spcBef>
                  <a:spcPts val="0"/>
                </a:spcBef>
                <a:buNone/>
              </a:pPr>
              <a:t>‹#›</a:t>
            </a:fld>
            <a:endParaRPr lang="en-GB">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510243" y="5898666"/>
            <a:ext cx="9956159"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510243" y="517254"/>
            <a:ext cx="219959"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93620" y="5259054"/>
            <a:ext cx="10066320" cy="489814"/>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10197605" y="5834899"/>
            <a:ext cx="658439" cy="489814"/>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880305" y="716741"/>
            <a:ext cx="7585919" cy="790719"/>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892140" y="1985854"/>
            <a:ext cx="7585919" cy="373632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10197605" y="5834899"/>
            <a:ext cx="658439" cy="489814"/>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GB" sz="1000">
                <a:solidFill>
                  <a:schemeClr val="dk2"/>
                </a:solidFill>
                <a:latin typeface="Lato"/>
                <a:ea typeface="Lato"/>
                <a:cs typeface="Lato"/>
                <a:sym typeface="Lato"/>
              </a:rPr>
              <a:pPr lvl="0" algn="r" rtl="0">
                <a:spcBef>
                  <a:spcPts val="0"/>
                </a:spcBef>
                <a:buNone/>
              </a:pPr>
              <a:t>‹#›</a:t>
            </a:fld>
            <a:endParaRPr lang="en-GB"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p:nvPr/>
        </p:nvSpPr>
        <p:spPr>
          <a:xfrm>
            <a:off x="482046" y="260805"/>
            <a:ext cx="1012283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404376" y="5460249"/>
            <a:ext cx="1012283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0" y="2379940"/>
            <a:ext cx="10972800" cy="1787519"/>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title"/>
          </p:nvPr>
        </p:nvSpPr>
        <p:spPr>
          <a:xfrm>
            <a:off x="487716" y="2248498"/>
            <a:ext cx="9956159" cy="1918932"/>
          </a:xfrm>
          <a:prstGeom prst="rect">
            <a:avLst/>
          </a:prstGeom>
        </p:spPr>
        <p:txBody>
          <a:bodyPr lIns="91425" tIns="91425" rIns="91425" bIns="91425" anchor="ctr" anchorCtr="0">
            <a:noAutofit/>
          </a:bodyPr>
          <a:lstStyle/>
          <a:p>
            <a:pPr lvl="0" algn="l">
              <a:spcBef>
                <a:spcPts val="0"/>
              </a:spcBef>
              <a:buNone/>
            </a:pPr>
            <a:r>
              <a:rPr lang="en-GB">
                <a:latin typeface="Arial"/>
                <a:ea typeface="Arial"/>
                <a:cs typeface="Arial"/>
                <a:sym typeface="Arial"/>
              </a:rPr>
              <a:t>Social Identity and Role Theory</a:t>
            </a:r>
          </a:p>
        </p:txBody>
      </p:sp>
      <p:sp>
        <p:nvSpPr>
          <p:cNvPr id="76" name="Shape 76"/>
          <p:cNvSpPr/>
          <p:nvPr/>
        </p:nvSpPr>
        <p:spPr>
          <a:xfrm>
            <a:off x="10260" y="4167458"/>
            <a:ext cx="10972800" cy="809760"/>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txBox="1">
            <a:spLocks noGrp="1"/>
          </p:cNvSpPr>
          <p:nvPr>
            <p:ph type="subTitle" idx="4294967295"/>
          </p:nvPr>
        </p:nvSpPr>
        <p:spPr>
          <a:xfrm>
            <a:off x="482046" y="4232139"/>
            <a:ext cx="7467119" cy="592854"/>
          </a:xfrm>
          <a:prstGeom prst="rect">
            <a:avLst/>
          </a:prstGeom>
          <a:noFill/>
        </p:spPr>
        <p:txBody>
          <a:bodyPr lIns="91425" tIns="91425" rIns="91425" bIns="91425" anchor="t" anchorCtr="0">
            <a:noAutofit/>
          </a:bodyPr>
          <a:lstStyle/>
          <a:p>
            <a:pPr lvl="0">
              <a:spcBef>
                <a:spcPts val="0"/>
              </a:spcBef>
              <a:buNone/>
            </a:pPr>
            <a:r>
              <a:rPr lang="en-GB" sz="2800">
                <a:solidFill>
                  <a:srgbClr val="FFFFFF"/>
                </a:solidFill>
                <a:latin typeface="Roboto Condensed"/>
                <a:ea typeface="Roboto Condensed"/>
                <a:cs typeface="Roboto Condensed"/>
                <a:sym typeface="Roboto Condensed"/>
              </a:rPr>
              <a:t>Sidney ・ Uday ・ Michael </a:t>
            </a:r>
            <a:r>
              <a:rPr lang="en-GB" sz="2800">
                <a:solidFill>
                  <a:schemeClr val="lt1"/>
                </a:solidFill>
                <a:latin typeface="Roboto Condensed"/>
                <a:ea typeface="Roboto Condensed"/>
                <a:cs typeface="Roboto Condensed"/>
                <a:sym typeface="Roboto Condensed"/>
              </a:rPr>
              <a:t>・ Raphael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10263" y="2201145"/>
            <a:ext cx="10952279" cy="3791572"/>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9" name="Shape 209"/>
          <p:cNvPicPr preferRelativeResize="0"/>
          <p:nvPr/>
        </p:nvPicPr>
        <p:blipFill>
          <a:blip r:embed="rId3">
            <a:alphaModFix/>
          </a:blip>
          <a:stretch>
            <a:fillRect/>
          </a:stretch>
        </p:blipFill>
        <p:spPr>
          <a:xfrm>
            <a:off x="609902" y="2635146"/>
            <a:ext cx="1905090" cy="2923572"/>
          </a:xfrm>
          <a:prstGeom prst="rect">
            <a:avLst/>
          </a:prstGeom>
          <a:noFill/>
          <a:ln>
            <a:noFill/>
          </a:ln>
        </p:spPr>
      </p:pic>
      <p:sp>
        <p:nvSpPr>
          <p:cNvPr id="210" name="Shape 210"/>
          <p:cNvSpPr/>
          <p:nvPr/>
        </p:nvSpPr>
        <p:spPr>
          <a:xfrm>
            <a:off x="-10350" y="372807"/>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1" name="Shape 211"/>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Symbolic Interactionism</a:t>
            </a:r>
          </a:p>
        </p:txBody>
      </p:sp>
      <p:sp>
        <p:nvSpPr>
          <p:cNvPr id="212" name="Shape 212"/>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3" name="Shape 213"/>
          <p:cNvSpPr txBox="1"/>
          <p:nvPr/>
        </p:nvSpPr>
        <p:spPr>
          <a:xfrm>
            <a:off x="2757870" y="2635143"/>
            <a:ext cx="8131680" cy="2923574"/>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Symbolic interaction is a theory which is most closely related to self identity and role</a:t>
            </a:r>
          </a:p>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It analyses the individual on a microscopic level and along with symbols, meaning, and interaction; the self is a basic concept in symbolic interactionism</a:t>
            </a:r>
          </a:p>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This theory emphasizes the role of others (significant other and generalized other) in development of self, similar to what an individual does throughout their life cycle while creating self identity</a:t>
            </a:r>
          </a:p>
        </p:txBody>
      </p:sp>
      <p:sp>
        <p:nvSpPr>
          <p:cNvPr id="214" name="Shape 214"/>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5" name="Shape 215"/>
          <p:cNvSpPr/>
          <p:nvPr/>
        </p:nvSpPr>
        <p:spPr>
          <a:xfrm>
            <a:off x="441723" y="5565529"/>
            <a:ext cx="226007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nvGrpSpPr>
          <p:cNvPr id="216" name="Shape 216"/>
          <p:cNvGrpSpPr/>
          <p:nvPr/>
        </p:nvGrpSpPr>
        <p:grpSpPr>
          <a:xfrm>
            <a:off x="441719" y="2448369"/>
            <a:ext cx="2260080" cy="3157263"/>
            <a:chOff x="6921299" y="1881487"/>
            <a:chExt cx="1883400" cy="2537087"/>
          </a:xfrm>
        </p:grpSpPr>
        <p:sp>
          <p:nvSpPr>
            <p:cNvPr id="217" name="Shape 217"/>
            <p:cNvSpPr/>
            <p:nvPr/>
          </p:nvSpPr>
          <p:spPr>
            <a:xfrm>
              <a:off x="6921300" y="1881487"/>
              <a:ext cx="1883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8" name="Shape 218"/>
            <p:cNvSpPr/>
            <p:nvPr/>
          </p:nvSpPr>
          <p:spPr>
            <a:xfrm rot="5400000">
              <a:off x="57973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9" name="Shape 219"/>
            <p:cNvSpPr/>
            <p:nvPr/>
          </p:nvSpPr>
          <p:spPr>
            <a:xfrm rot="5400000">
              <a:off x="75361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220" name="Shape 220"/>
          <p:cNvSpPr/>
          <p:nvPr/>
        </p:nvSpPr>
        <p:spPr>
          <a:xfrm rot="5400000">
            <a:off x="1203280" y="2131233"/>
            <a:ext cx="7369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1" name="Shape 221"/>
          <p:cNvSpPr/>
          <p:nvPr/>
        </p:nvSpPr>
        <p:spPr>
          <a:xfrm rot="5400000">
            <a:off x="1283733" y="5884673"/>
            <a:ext cx="576054"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p:nvPr/>
        </p:nvSpPr>
        <p:spPr>
          <a:xfrm>
            <a:off x="-10350" y="1995577"/>
            <a:ext cx="10952279" cy="3791572"/>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27" name="Shape 227"/>
          <p:cNvPicPr preferRelativeResize="0"/>
          <p:nvPr/>
        </p:nvPicPr>
        <p:blipFill>
          <a:blip r:embed="rId3">
            <a:alphaModFix/>
          </a:blip>
          <a:stretch>
            <a:fillRect/>
          </a:stretch>
        </p:blipFill>
        <p:spPr>
          <a:xfrm>
            <a:off x="8504642" y="2416091"/>
            <a:ext cx="1922070" cy="2959786"/>
          </a:xfrm>
          <a:prstGeom prst="rect">
            <a:avLst/>
          </a:prstGeom>
          <a:noFill/>
          <a:ln>
            <a:noFill/>
          </a:ln>
        </p:spPr>
      </p:pic>
      <p:sp>
        <p:nvSpPr>
          <p:cNvPr id="228" name="Shape 228"/>
          <p:cNvSpPr/>
          <p:nvPr/>
        </p:nvSpPr>
        <p:spPr>
          <a:xfrm>
            <a:off x="-10350" y="372807"/>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Symbolic Interactionism</a:t>
            </a:r>
          </a:p>
        </p:txBody>
      </p:sp>
      <p:sp>
        <p:nvSpPr>
          <p:cNvPr id="230" name="Shape 230"/>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txBox="1"/>
          <p:nvPr/>
        </p:nvSpPr>
        <p:spPr>
          <a:xfrm>
            <a:off x="10260" y="2514600"/>
            <a:ext cx="8131680" cy="2959786"/>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The symbolic interaction theory states that we accept roles for ourselves in order to fit into the society in which we live; similar to role theory according to which we have expectations that are attached to particular social positions</a:t>
            </a:r>
          </a:p>
          <a:p>
            <a:pPr marL="457200" lvl="0" indent="-228600"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Socialization is not a passive process of learning roles and conforming to other's expectations</a:t>
            </a:r>
            <a:br>
              <a:rPr lang="en-GB" sz="1600" dirty="0">
                <a:solidFill>
                  <a:schemeClr val="dk2"/>
                </a:solidFill>
                <a:latin typeface="Roboto Condensed"/>
                <a:ea typeface="Roboto Condensed"/>
                <a:cs typeface="Roboto Condensed"/>
                <a:sym typeface="Roboto Condensed"/>
              </a:rPr>
            </a:br>
            <a:r>
              <a:rPr lang="en-GB" sz="1600" dirty="0">
                <a:solidFill>
                  <a:schemeClr val="dk2"/>
                </a:solidFill>
                <a:latin typeface="Roboto Condensed"/>
                <a:ea typeface="Roboto Condensed"/>
                <a:cs typeface="Roboto Condensed"/>
                <a:sym typeface="Roboto Condensed"/>
              </a:rPr>
              <a:t>- The self is highly active and selective, having a major influence on its </a:t>
            </a:r>
            <a:br>
              <a:rPr lang="en-GB" sz="1600" dirty="0">
                <a:solidFill>
                  <a:schemeClr val="dk2"/>
                </a:solidFill>
                <a:latin typeface="Roboto Condensed"/>
                <a:ea typeface="Roboto Condensed"/>
                <a:cs typeface="Roboto Condensed"/>
                <a:sym typeface="Roboto Condensed"/>
              </a:rPr>
            </a:br>
            <a:r>
              <a:rPr lang="en-GB" sz="1600" dirty="0">
                <a:solidFill>
                  <a:schemeClr val="dk2"/>
                </a:solidFill>
                <a:latin typeface="Roboto Condensed"/>
                <a:ea typeface="Roboto Condensed"/>
                <a:cs typeface="Roboto Condensed"/>
                <a:sym typeface="Roboto Condensed"/>
              </a:rPr>
              <a:t>  environment and itself</a:t>
            </a:r>
          </a:p>
        </p:txBody>
      </p:sp>
      <p:sp>
        <p:nvSpPr>
          <p:cNvPr id="232" name="Shape 232"/>
          <p:cNvSpPr/>
          <p:nvPr/>
        </p:nvSpPr>
        <p:spPr>
          <a:xfrm>
            <a:off x="-10350" y="5802942"/>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p:nvPr/>
        </p:nvSpPr>
        <p:spPr>
          <a:xfrm>
            <a:off x="8305566" y="5375876"/>
            <a:ext cx="226007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nvGrpSpPr>
          <p:cNvPr id="234" name="Shape 234"/>
          <p:cNvGrpSpPr/>
          <p:nvPr/>
        </p:nvGrpSpPr>
        <p:grpSpPr>
          <a:xfrm>
            <a:off x="8305559" y="2258714"/>
            <a:ext cx="2260080" cy="3157263"/>
            <a:chOff x="6921299" y="1881487"/>
            <a:chExt cx="1883400" cy="2537087"/>
          </a:xfrm>
        </p:grpSpPr>
        <p:sp>
          <p:nvSpPr>
            <p:cNvPr id="235" name="Shape 235"/>
            <p:cNvSpPr/>
            <p:nvPr/>
          </p:nvSpPr>
          <p:spPr>
            <a:xfrm>
              <a:off x="6921300" y="1881487"/>
              <a:ext cx="1883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6" name="Shape 236"/>
            <p:cNvSpPr/>
            <p:nvPr/>
          </p:nvSpPr>
          <p:spPr>
            <a:xfrm rot="5400000">
              <a:off x="57973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7" name="Shape 237"/>
            <p:cNvSpPr/>
            <p:nvPr/>
          </p:nvSpPr>
          <p:spPr>
            <a:xfrm rot="5400000">
              <a:off x="75361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238" name="Shape 238"/>
          <p:cNvSpPr/>
          <p:nvPr/>
        </p:nvSpPr>
        <p:spPr>
          <a:xfrm rot="5400000">
            <a:off x="9139360" y="1964176"/>
            <a:ext cx="59248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9" name="Shape 239"/>
          <p:cNvSpPr/>
          <p:nvPr/>
        </p:nvSpPr>
        <p:spPr>
          <a:xfrm rot="5400000">
            <a:off x="9147573" y="5695020"/>
            <a:ext cx="576054"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3"/>
        <p:cNvGrpSpPr/>
        <p:nvPr/>
      </p:nvGrpSpPr>
      <p:grpSpPr>
        <a:xfrm>
          <a:off x="0" y="0"/>
          <a:ext cx="0" cy="0"/>
          <a:chOff x="0" y="0"/>
          <a:chExt cx="0" cy="0"/>
        </a:xfrm>
      </p:grpSpPr>
      <p:sp>
        <p:nvSpPr>
          <p:cNvPr id="244" name="Shape 244"/>
          <p:cNvSpPr/>
          <p:nvPr/>
        </p:nvSpPr>
        <p:spPr>
          <a:xfrm>
            <a:off x="8341386" y="5651833"/>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5" name="Shape 245"/>
          <p:cNvSpPr/>
          <p:nvPr/>
        </p:nvSpPr>
        <p:spPr>
          <a:xfrm>
            <a:off x="8555706" y="201414"/>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p:nvPr/>
        </p:nvSpPr>
        <p:spPr>
          <a:xfrm>
            <a:off x="250475" y="201414"/>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7" name="Shape 247"/>
          <p:cNvSpPr txBox="1"/>
          <p:nvPr/>
        </p:nvSpPr>
        <p:spPr>
          <a:xfrm>
            <a:off x="5465825" y="6336247"/>
            <a:ext cx="5645519" cy="1943946"/>
          </a:xfrm>
          <a:prstGeom prst="rect">
            <a:avLst/>
          </a:prstGeom>
          <a:noFill/>
          <a:ln>
            <a:noFill/>
          </a:ln>
        </p:spPr>
        <p:txBody>
          <a:bodyPr lIns="91425" tIns="91425" rIns="91425" bIns="91425" anchor="ctr" anchorCtr="0">
            <a:noAutofit/>
          </a:bodyPr>
          <a:lstStyle/>
          <a:p>
            <a:pPr lvl="0" algn="ctr" rtl="0">
              <a:spcBef>
                <a:spcPts val="0"/>
              </a:spcBef>
              <a:buNone/>
            </a:pPr>
            <a:r>
              <a:rPr lang="en-GB" sz="4800">
                <a:solidFill>
                  <a:srgbClr val="FFFFFF"/>
                </a:solidFill>
                <a:latin typeface="Roboto Condensed"/>
                <a:ea typeface="Roboto Condensed"/>
                <a:cs typeface="Roboto Condensed"/>
                <a:sym typeface="Roboto Condensed"/>
              </a:rPr>
              <a:t>Part B</a:t>
            </a:r>
          </a:p>
        </p:txBody>
      </p:sp>
      <p:sp>
        <p:nvSpPr>
          <p:cNvPr id="248" name="Shape 248"/>
          <p:cNvSpPr/>
          <p:nvPr/>
        </p:nvSpPr>
        <p:spPr>
          <a:xfrm>
            <a:off x="2279040" y="365870"/>
            <a:ext cx="5824800" cy="5669066"/>
          </a:xfrm>
          <a:prstGeom prst="ellipse">
            <a:avLst/>
          </a:prstGeom>
          <a:solidFill>
            <a:srgbClr val="E69138"/>
          </a:solidFill>
          <a:ln>
            <a:noFill/>
          </a:ln>
        </p:spPr>
        <p:txBody>
          <a:bodyPr lIns="91425" tIns="91425" rIns="91425" bIns="91425" anchor="ctr" anchorCtr="0">
            <a:noAutofit/>
          </a:bodyPr>
          <a:lstStyle/>
          <a:p>
            <a:pPr lvl="0">
              <a:spcBef>
                <a:spcPts val="0"/>
              </a:spcBef>
              <a:buNone/>
            </a:pPr>
            <a:endParaRPr/>
          </a:p>
        </p:txBody>
      </p:sp>
      <p:pic>
        <p:nvPicPr>
          <p:cNvPr id="249" name="Shape 249"/>
          <p:cNvPicPr preferRelativeResize="0"/>
          <p:nvPr/>
        </p:nvPicPr>
        <p:blipFill>
          <a:blip r:embed="rId3">
            <a:alphaModFix amt="50000"/>
          </a:blip>
          <a:stretch>
            <a:fillRect/>
          </a:stretch>
        </p:blipFill>
        <p:spPr>
          <a:xfrm>
            <a:off x="2299564" y="201415"/>
            <a:ext cx="5915729" cy="6134831"/>
          </a:xfrm>
          <a:prstGeom prst="rect">
            <a:avLst/>
          </a:prstGeom>
          <a:noFill/>
          <a:ln>
            <a:noFill/>
          </a:ln>
        </p:spPr>
      </p:pic>
      <p:sp>
        <p:nvSpPr>
          <p:cNvPr id="250" name="Shape 250"/>
          <p:cNvSpPr/>
          <p:nvPr/>
        </p:nvSpPr>
        <p:spPr>
          <a:xfrm>
            <a:off x="407204" y="-1517040"/>
            <a:ext cx="9568440" cy="9434879"/>
          </a:xfrm>
          <a:prstGeom prst="donut">
            <a:avLst>
              <a:gd name="adj" fmla="val 21475"/>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51" name="Shape 251"/>
          <p:cNvSpPr txBox="1"/>
          <p:nvPr/>
        </p:nvSpPr>
        <p:spPr>
          <a:xfrm>
            <a:off x="2458326" y="2228430"/>
            <a:ext cx="5645519" cy="1943946"/>
          </a:xfrm>
          <a:prstGeom prst="rect">
            <a:avLst/>
          </a:prstGeom>
          <a:noFill/>
          <a:ln>
            <a:noFill/>
          </a:ln>
        </p:spPr>
        <p:txBody>
          <a:bodyPr lIns="91425" tIns="91425" rIns="91425" bIns="91425" anchor="ctr" anchorCtr="0">
            <a:noAutofit/>
          </a:bodyPr>
          <a:lstStyle/>
          <a:p>
            <a:pPr lvl="0" algn="ctr" rtl="0">
              <a:spcBef>
                <a:spcPts val="0"/>
              </a:spcBef>
              <a:buNone/>
            </a:pPr>
            <a:r>
              <a:rPr lang="en-GB" sz="4800">
                <a:solidFill>
                  <a:srgbClr val="FFFFFF"/>
                </a:solidFill>
                <a:latin typeface="Roboto Condensed"/>
                <a:ea typeface="Roboto Condensed"/>
                <a:cs typeface="Roboto Condensed"/>
                <a:sym typeface="Roboto Condensed"/>
              </a:rPr>
              <a:t>Part C</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10263" y="2201142"/>
            <a:ext cx="10952279" cy="3694880"/>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7" name="Shape 257"/>
          <p:cNvSpPr/>
          <p:nvPr/>
        </p:nvSpPr>
        <p:spPr>
          <a:xfrm>
            <a:off x="7198026" y="3960849"/>
            <a:ext cx="340595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8" name="Shape 258"/>
          <p:cNvSpPr/>
          <p:nvPr/>
        </p:nvSpPr>
        <p:spPr>
          <a:xfrm>
            <a:off x="-10350" y="372807"/>
            <a:ext cx="10972800"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9" name="Shape 259"/>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a:spcBef>
                <a:spcPts val="0"/>
              </a:spcBef>
              <a:buNone/>
            </a:pPr>
            <a:r>
              <a:rPr lang="en-GB">
                <a:latin typeface="Arial"/>
                <a:ea typeface="Arial"/>
                <a:cs typeface="Arial"/>
                <a:sym typeface="Arial"/>
              </a:rPr>
              <a:t>Henri Tajfel - Experiment</a:t>
            </a:r>
          </a:p>
        </p:txBody>
      </p:sp>
      <p:sp>
        <p:nvSpPr>
          <p:cNvPr id="260" name="Shape 260"/>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1" name="Shape 261"/>
          <p:cNvSpPr txBox="1"/>
          <p:nvPr/>
        </p:nvSpPr>
        <p:spPr>
          <a:xfrm>
            <a:off x="0" y="2200275"/>
            <a:ext cx="8226720" cy="3119980"/>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600"/>
              </a:spcAft>
              <a:buFont typeface="Roboto Condensed"/>
              <a:buChar char="●"/>
            </a:pPr>
            <a:r>
              <a:rPr lang="en-GB" sz="1600" dirty="0">
                <a:solidFill>
                  <a:schemeClr val="dk2"/>
                </a:solidFill>
                <a:latin typeface="Roboto Condensed"/>
                <a:ea typeface="Roboto Condensed"/>
                <a:cs typeface="Roboto Condensed"/>
                <a:sym typeface="Roboto Condensed"/>
              </a:rPr>
              <a:t>Group of 14-15 yr. old boys were asked which of two paintings</a:t>
            </a:r>
            <a:br>
              <a:rPr lang="en-GB" sz="1600" dirty="0">
                <a:solidFill>
                  <a:schemeClr val="dk2"/>
                </a:solidFill>
                <a:latin typeface="Roboto Condensed"/>
                <a:ea typeface="Roboto Condensed"/>
                <a:cs typeface="Roboto Condensed"/>
                <a:sym typeface="Roboto Condensed"/>
              </a:rPr>
            </a:br>
            <a:r>
              <a:rPr lang="en-GB" sz="1600" dirty="0">
                <a:solidFill>
                  <a:schemeClr val="dk2"/>
                </a:solidFill>
                <a:latin typeface="Roboto Condensed"/>
                <a:ea typeface="Roboto Condensed"/>
                <a:cs typeface="Roboto Condensed"/>
                <a:sym typeface="Roboto Condensed"/>
              </a:rPr>
              <a:t>they liked better</a:t>
            </a:r>
          </a:p>
          <a:p>
            <a:pPr marL="457200" lvl="0" indent="-228600"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Boys were divided into 2 groups; they were told it was based on</a:t>
            </a:r>
            <a:br>
              <a:rPr lang="en-GB" sz="1600" dirty="0">
                <a:solidFill>
                  <a:schemeClr val="dk2"/>
                </a:solidFill>
                <a:latin typeface="Roboto Condensed"/>
                <a:ea typeface="Roboto Condensed"/>
                <a:cs typeface="Roboto Condensed"/>
                <a:sym typeface="Roboto Condensed"/>
              </a:rPr>
            </a:br>
            <a:r>
              <a:rPr lang="en-GB" sz="1600" dirty="0">
                <a:solidFill>
                  <a:schemeClr val="dk2"/>
                </a:solidFill>
                <a:latin typeface="Roboto Condensed"/>
                <a:ea typeface="Roboto Condensed"/>
                <a:cs typeface="Roboto Condensed"/>
                <a:sym typeface="Roboto Condensed"/>
              </a:rPr>
              <a:t>their answers</a:t>
            </a:r>
          </a:p>
          <a:p>
            <a:pPr marL="457200" lvl="0" indent="-228600"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After being divided, each boy was given play money to distribute</a:t>
            </a:r>
            <a:br>
              <a:rPr lang="en-GB" sz="1600" dirty="0">
                <a:solidFill>
                  <a:schemeClr val="dk2"/>
                </a:solidFill>
                <a:latin typeface="Roboto Condensed"/>
                <a:ea typeface="Roboto Condensed"/>
                <a:cs typeface="Roboto Condensed"/>
                <a:sym typeface="Roboto Condensed"/>
              </a:rPr>
            </a:br>
            <a:r>
              <a:rPr lang="en-GB" sz="1600" dirty="0">
                <a:solidFill>
                  <a:schemeClr val="dk2"/>
                </a:solidFill>
                <a:latin typeface="Roboto Condensed"/>
                <a:ea typeface="Roboto Condensed"/>
                <a:cs typeface="Roboto Condensed"/>
                <a:sym typeface="Roboto Condensed"/>
              </a:rPr>
              <a:t>to all the boys</a:t>
            </a:r>
            <a:br>
              <a:rPr lang="en-GB" sz="1600" dirty="0">
                <a:solidFill>
                  <a:schemeClr val="dk2"/>
                </a:solidFill>
                <a:latin typeface="Roboto Condensed"/>
                <a:ea typeface="Roboto Condensed"/>
                <a:cs typeface="Roboto Condensed"/>
                <a:sym typeface="Roboto Condensed"/>
              </a:rPr>
            </a:br>
            <a:r>
              <a:rPr lang="en-GB" sz="1600" dirty="0">
                <a:solidFill>
                  <a:schemeClr val="dk2"/>
                </a:solidFill>
                <a:latin typeface="Roboto Condensed"/>
                <a:ea typeface="Roboto Condensed"/>
                <a:cs typeface="Roboto Condensed"/>
                <a:sym typeface="Roboto Condensed"/>
              </a:rPr>
              <a:t>- Could divide the money however they wanted</a:t>
            </a:r>
          </a:p>
          <a:p>
            <a:pPr marL="457200" lvl="0" indent="-228600"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Boys favoured their own group by the end of the experiment </a:t>
            </a:r>
            <a:r>
              <a:rPr lang="en-GB" sz="1600" dirty="0" smtClean="0">
                <a:solidFill>
                  <a:schemeClr val="dk2"/>
                </a:solidFill>
                <a:latin typeface="Roboto Condensed"/>
                <a:ea typeface="Roboto Condensed"/>
                <a:cs typeface="Roboto Condensed"/>
                <a:sym typeface="Roboto Condensed"/>
              </a:rPr>
              <a:t>(gave </a:t>
            </a:r>
            <a:r>
              <a:rPr lang="en-GB" sz="1600" dirty="0">
                <a:solidFill>
                  <a:schemeClr val="dk2"/>
                </a:solidFill>
                <a:latin typeface="Roboto Condensed"/>
                <a:ea typeface="Roboto Condensed"/>
                <a:cs typeface="Roboto Condensed"/>
                <a:sym typeface="Roboto Condensed"/>
              </a:rPr>
              <a:t/>
            </a:r>
            <a:br>
              <a:rPr lang="en-GB" sz="1600" dirty="0">
                <a:solidFill>
                  <a:schemeClr val="dk2"/>
                </a:solidFill>
                <a:latin typeface="Roboto Condensed"/>
                <a:ea typeface="Roboto Condensed"/>
                <a:cs typeface="Roboto Condensed"/>
                <a:sym typeface="Roboto Condensed"/>
              </a:rPr>
            </a:br>
            <a:r>
              <a:rPr lang="en-GB" sz="1600" dirty="0">
                <a:solidFill>
                  <a:schemeClr val="dk2"/>
                </a:solidFill>
                <a:latin typeface="Roboto Condensed"/>
                <a:ea typeface="Roboto Condensed"/>
                <a:cs typeface="Roboto Condensed"/>
                <a:sym typeface="Roboto Condensed"/>
              </a:rPr>
              <a:t>them more money)</a:t>
            </a:r>
          </a:p>
          <a:p>
            <a:pPr marL="457200" lvl="0" indent="-228600" rtl="0">
              <a:lnSpc>
                <a:spcPct val="115000"/>
              </a:lnSpc>
              <a:spcBef>
                <a:spcPts val="0"/>
              </a:spcBef>
              <a:spcAft>
                <a:spcPts val="1600"/>
              </a:spcAft>
              <a:buClr>
                <a:schemeClr val="dk2"/>
              </a:buClr>
              <a:buFont typeface="Roboto Condensed"/>
              <a:buChar char="●"/>
            </a:pPr>
            <a:r>
              <a:rPr lang="en-GB" sz="1600" dirty="0" err="1">
                <a:solidFill>
                  <a:schemeClr val="dk2"/>
                </a:solidFill>
                <a:latin typeface="Roboto Condensed"/>
                <a:ea typeface="Roboto Condensed"/>
                <a:cs typeface="Roboto Condensed"/>
                <a:sym typeface="Roboto Condensed"/>
              </a:rPr>
              <a:t>Tajfel</a:t>
            </a:r>
            <a:r>
              <a:rPr lang="en-GB" sz="1600" dirty="0">
                <a:solidFill>
                  <a:schemeClr val="dk2"/>
                </a:solidFill>
                <a:latin typeface="Roboto Condensed"/>
                <a:ea typeface="Roboto Condensed"/>
                <a:cs typeface="Roboto Condensed"/>
                <a:sym typeface="Roboto Condensed"/>
              </a:rPr>
              <a:t> provided no reward to the boys for doing this</a:t>
            </a:r>
          </a:p>
        </p:txBody>
      </p:sp>
      <p:grpSp>
        <p:nvGrpSpPr>
          <p:cNvPr id="262" name="Shape 262"/>
          <p:cNvGrpSpPr/>
          <p:nvPr/>
        </p:nvGrpSpPr>
        <p:grpSpPr>
          <a:xfrm>
            <a:off x="7094520" y="2923357"/>
            <a:ext cx="3538800" cy="2352434"/>
            <a:chOff x="5912100" y="1815725"/>
            <a:chExt cx="2949000" cy="1890349"/>
          </a:xfrm>
        </p:grpSpPr>
        <p:pic>
          <p:nvPicPr>
            <p:cNvPr id="263" name="Shape 263"/>
            <p:cNvPicPr preferRelativeResize="0"/>
            <p:nvPr/>
          </p:nvPicPr>
          <p:blipFill>
            <a:blip r:embed="rId3">
              <a:alphaModFix/>
            </a:blip>
            <a:stretch>
              <a:fillRect/>
            </a:stretch>
          </p:blipFill>
          <p:spPr>
            <a:xfrm>
              <a:off x="5988300" y="1817225"/>
              <a:ext cx="1436400" cy="1353650"/>
            </a:xfrm>
            <a:prstGeom prst="rect">
              <a:avLst/>
            </a:prstGeom>
            <a:noFill/>
            <a:ln>
              <a:noFill/>
            </a:ln>
          </p:spPr>
        </p:pic>
        <p:grpSp>
          <p:nvGrpSpPr>
            <p:cNvPr id="264" name="Shape 264"/>
            <p:cNvGrpSpPr/>
            <p:nvPr/>
          </p:nvGrpSpPr>
          <p:grpSpPr>
            <a:xfrm>
              <a:off x="5912100" y="1815725"/>
              <a:ext cx="2949000" cy="1890349"/>
              <a:chOff x="5912100" y="1815725"/>
              <a:chExt cx="2949000" cy="1890349"/>
            </a:xfrm>
          </p:grpSpPr>
          <p:sp>
            <p:nvSpPr>
              <p:cNvPr id="265" name="Shape 265"/>
              <p:cNvSpPr txBox="1"/>
              <p:nvPr/>
            </p:nvSpPr>
            <p:spPr>
              <a:xfrm>
                <a:off x="5912100" y="3094675"/>
                <a:ext cx="2948999" cy="611399"/>
              </a:xfrm>
              <a:prstGeom prst="rect">
                <a:avLst/>
              </a:prstGeom>
              <a:noFill/>
              <a:ln>
                <a:noFill/>
              </a:ln>
            </p:spPr>
            <p:txBody>
              <a:bodyPr lIns="91425" tIns="91425" rIns="91425" bIns="91425" anchor="t" anchorCtr="0">
                <a:noAutofit/>
              </a:bodyPr>
              <a:lstStyle/>
              <a:p>
                <a:pPr lvl="0" algn="ctr" rtl="0">
                  <a:spcBef>
                    <a:spcPts val="0"/>
                  </a:spcBef>
                  <a:buNone/>
                </a:pPr>
                <a:r>
                  <a:rPr lang="en-GB" i="1">
                    <a:solidFill>
                      <a:schemeClr val="dk2"/>
                    </a:solidFill>
                    <a:latin typeface="Roboto Condensed"/>
                    <a:ea typeface="Roboto Condensed"/>
                    <a:cs typeface="Roboto Condensed"/>
                    <a:sym typeface="Roboto Condensed"/>
                  </a:rPr>
                  <a:t>All Saints Day I by Wassily Kandinsky and Rose Garden by Paul Klee</a:t>
                </a:r>
              </a:p>
            </p:txBody>
          </p:sp>
          <p:pic>
            <p:nvPicPr>
              <p:cNvPr id="266" name="Shape 266"/>
              <p:cNvPicPr preferRelativeResize="0"/>
              <p:nvPr/>
            </p:nvPicPr>
            <p:blipFill>
              <a:blip r:embed="rId4">
                <a:alphaModFix/>
              </a:blip>
              <a:stretch>
                <a:fillRect/>
              </a:stretch>
            </p:blipFill>
            <p:spPr>
              <a:xfrm>
                <a:off x="7424700" y="1815725"/>
                <a:ext cx="1436400" cy="1356649"/>
              </a:xfrm>
              <a:prstGeom prst="rect">
                <a:avLst/>
              </a:prstGeom>
              <a:noFill/>
              <a:ln>
                <a:noFill/>
              </a:ln>
            </p:spPr>
          </p:pic>
        </p:grpSp>
      </p:grpSp>
      <p:sp>
        <p:nvSpPr>
          <p:cNvPr id="267" name="Shape 267"/>
          <p:cNvSpPr/>
          <p:nvPr/>
        </p:nvSpPr>
        <p:spPr>
          <a:xfrm>
            <a:off x="7188666" y="2743409"/>
            <a:ext cx="344447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8" name="Shape 268"/>
          <p:cNvSpPr/>
          <p:nvPr/>
        </p:nvSpPr>
        <p:spPr>
          <a:xfrm rot="5400000">
            <a:off x="5951477" y="3807074"/>
            <a:ext cx="2300852"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9" name="Shape 269"/>
          <p:cNvSpPr/>
          <p:nvPr/>
        </p:nvSpPr>
        <p:spPr>
          <a:xfrm rot="5400000">
            <a:off x="9607737" y="3768994"/>
            <a:ext cx="2224692"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0" name="Shape 270"/>
          <p:cNvSpPr/>
          <p:nvPr/>
        </p:nvSpPr>
        <p:spPr>
          <a:xfrm>
            <a:off x="7189026" y="5148049"/>
            <a:ext cx="344447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1" name="Shape 271"/>
          <p:cNvSpPr/>
          <p:nvPr/>
        </p:nvSpPr>
        <p:spPr>
          <a:xfrm>
            <a:off x="7015143" y="4922743"/>
            <a:ext cx="41471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2" name="Shape 272"/>
          <p:cNvSpPr/>
          <p:nvPr/>
        </p:nvSpPr>
        <p:spPr>
          <a:xfrm>
            <a:off x="10392126" y="4922743"/>
            <a:ext cx="41471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3" name="Shape 273"/>
          <p:cNvSpPr/>
          <p:nvPr/>
        </p:nvSpPr>
        <p:spPr>
          <a:xfrm>
            <a:off x="7198020" y="5017569"/>
            <a:ext cx="231840"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4" name="Shape 274"/>
          <p:cNvSpPr/>
          <p:nvPr/>
        </p:nvSpPr>
        <p:spPr>
          <a:xfrm>
            <a:off x="10398420" y="5017569"/>
            <a:ext cx="231840"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p:nvPr/>
        </p:nvSpPr>
        <p:spPr>
          <a:xfrm>
            <a:off x="-10350" y="5897767"/>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p:nvPr/>
        </p:nvSpPr>
        <p:spPr>
          <a:xfrm rot="5400000">
            <a:off x="8436639" y="2269969"/>
            <a:ext cx="8545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p:nvPr/>
        </p:nvSpPr>
        <p:spPr>
          <a:xfrm rot="5400000">
            <a:off x="8436639" y="5538035"/>
            <a:ext cx="8545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p:nvPr/>
        </p:nvSpPr>
        <p:spPr>
          <a:xfrm>
            <a:off x="10263" y="2201145"/>
            <a:ext cx="10952279" cy="3791572"/>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a:off x="8479080" y="4150503"/>
            <a:ext cx="1913040" cy="153290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10350" y="372807"/>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Henri Tajfel - Results</a:t>
            </a:r>
          </a:p>
        </p:txBody>
      </p:sp>
      <p:sp>
        <p:nvSpPr>
          <p:cNvPr id="286" name="Shape 286"/>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txBox="1"/>
          <p:nvPr/>
        </p:nvSpPr>
        <p:spPr>
          <a:xfrm>
            <a:off x="-64680" y="3057572"/>
            <a:ext cx="8131680" cy="1889066"/>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600"/>
              </a:spcAft>
              <a:buFont typeface="Roboto Condensed"/>
              <a:buChar char="●"/>
            </a:pPr>
            <a:r>
              <a:rPr lang="en-GB" sz="1600">
                <a:solidFill>
                  <a:schemeClr val="dk2"/>
                </a:solidFill>
                <a:latin typeface="Roboto Condensed"/>
                <a:ea typeface="Roboto Condensed"/>
                <a:cs typeface="Roboto Condensed"/>
                <a:sym typeface="Roboto Condensed"/>
              </a:rPr>
              <a:t>Even with very little influence, people are willing to join groups and accept their values/beliefs</a:t>
            </a:r>
          </a:p>
          <a:p>
            <a:pPr marL="457200" lvl="0" indent="-228600" rtl="0">
              <a:lnSpc>
                <a:spcPct val="115000"/>
              </a:lnSpc>
              <a:spcBef>
                <a:spcPts val="0"/>
              </a:spcBef>
              <a:spcAft>
                <a:spcPts val="1600"/>
              </a:spcAft>
              <a:buClr>
                <a:schemeClr val="dk2"/>
              </a:buClr>
              <a:buFont typeface="Roboto Condensed"/>
              <a:buChar char="●"/>
            </a:pPr>
            <a:r>
              <a:rPr lang="en-GB" sz="1600" b="1">
                <a:solidFill>
                  <a:schemeClr val="dk2"/>
                </a:solidFill>
                <a:latin typeface="Roboto Condensed"/>
                <a:ea typeface="Roboto Condensed"/>
                <a:cs typeface="Roboto Condensed"/>
                <a:sym typeface="Roboto Condensed"/>
              </a:rPr>
              <a:t>Social Identity Theory: </a:t>
            </a:r>
            <a:r>
              <a:rPr lang="en-GB" sz="1600">
                <a:solidFill>
                  <a:schemeClr val="dk2"/>
                </a:solidFill>
                <a:latin typeface="Roboto Condensed"/>
                <a:ea typeface="Roboto Condensed"/>
                <a:cs typeface="Roboto Condensed"/>
                <a:sym typeface="Roboto Condensed"/>
              </a:rPr>
              <a:t>one’s identity is formed, in part, from joining and participating in groups</a:t>
            </a:r>
          </a:p>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Group membership involves protecting the group’s welfare and its values</a:t>
            </a:r>
          </a:p>
        </p:txBody>
      </p:sp>
      <p:sp>
        <p:nvSpPr>
          <p:cNvPr id="288" name="Shape 288"/>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89" name="Shape 289"/>
          <p:cNvGrpSpPr/>
          <p:nvPr/>
        </p:nvGrpSpPr>
        <p:grpSpPr>
          <a:xfrm>
            <a:off x="8305559" y="2448368"/>
            <a:ext cx="2260080" cy="3297109"/>
            <a:chOff x="6921299" y="1881487"/>
            <a:chExt cx="1883400" cy="2649462"/>
          </a:xfrm>
        </p:grpSpPr>
        <p:sp>
          <p:nvSpPr>
            <p:cNvPr id="290" name="Shape 290"/>
            <p:cNvSpPr/>
            <p:nvPr/>
          </p:nvSpPr>
          <p:spPr>
            <a:xfrm>
              <a:off x="6921300" y="4386350"/>
              <a:ext cx="1883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91" name="Shape 291"/>
            <p:cNvGrpSpPr/>
            <p:nvPr/>
          </p:nvGrpSpPr>
          <p:grpSpPr>
            <a:xfrm>
              <a:off x="6921299" y="1881487"/>
              <a:ext cx="1883400" cy="2566312"/>
              <a:chOff x="6921299" y="1881487"/>
              <a:chExt cx="1883400" cy="2566312"/>
            </a:xfrm>
          </p:grpSpPr>
          <p:pic>
            <p:nvPicPr>
              <p:cNvPr id="292" name="Shape 292"/>
              <p:cNvPicPr preferRelativeResize="0"/>
              <p:nvPr/>
            </p:nvPicPr>
            <p:blipFill>
              <a:blip r:embed="rId3">
                <a:alphaModFix/>
              </a:blip>
              <a:stretch>
                <a:fillRect/>
              </a:stretch>
            </p:blipFill>
            <p:spPr>
              <a:xfrm>
                <a:off x="7065900" y="2026075"/>
                <a:ext cx="1594199" cy="2125624"/>
              </a:xfrm>
              <a:prstGeom prst="rect">
                <a:avLst/>
              </a:prstGeom>
              <a:noFill/>
              <a:ln>
                <a:noFill/>
              </a:ln>
            </p:spPr>
          </p:pic>
          <p:sp>
            <p:nvSpPr>
              <p:cNvPr id="293" name="Shape 293"/>
              <p:cNvSpPr/>
              <p:nvPr/>
            </p:nvSpPr>
            <p:spPr>
              <a:xfrm>
                <a:off x="6921300" y="1881487"/>
                <a:ext cx="1883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4" name="Shape 294"/>
              <p:cNvSpPr/>
              <p:nvPr/>
            </p:nvSpPr>
            <p:spPr>
              <a:xfrm rot="5400000">
                <a:off x="57973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5" name="Shape 295"/>
              <p:cNvSpPr/>
              <p:nvPr/>
            </p:nvSpPr>
            <p:spPr>
              <a:xfrm rot="5400000">
                <a:off x="75361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6" name="Shape 296"/>
              <p:cNvSpPr txBox="1"/>
              <p:nvPr/>
            </p:nvSpPr>
            <p:spPr>
              <a:xfrm>
                <a:off x="7065900" y="4075500"/>
                <a:ext cx="1594200" cy="372299"/>
              </a:xfrm>
              <a:prstGeom prst="rect">
                <a:avLst/>
              </a:prstGeom>
              <a:noFill/>
              <a:ln>
                <a:noFill/>
              </a:ln>
            </p:spPr>
            <p:txBody>
              <a:bodyPr lIns="91425" tIns="91425" rIns="91425" bIns="91425" anchor="ctr" anchorCtr="0">
                <a:noAutofit/>
              </a:bodyPr>
              <a:lstStyle/>
              <a:p>
                <a:pPr lvl="0" algn="ctr" rtl="0">
                  <a:spcBef>
                    <a:spcPts val="0"/>
                  </a:spcBef>
                  <a:buNone/>
                </a:pPr>
                <a:r>
                  <a:rPr lang="en-GB">
                    <a:solidFill>
                      <a:schemeClr val="dk2"/>
                    </a:solidFill>
                    <a:latin typeface="Roboto Condensed"/>
                    <a:ea typeface="Roboto Condensed"/>
                    <a:cs typeface="Roboto Condensed"/>
                    <a:sym typeface="Roboto Condensed"/>
                  </a:rPr>
                  <a:t>Henri Tajfel</a:t>
                </a:r>
              </a:p>
            </p:txBody>
          </p:sp>
        </p:grpSp>
      </p:grpSp>
      <p:sp>
        <p:nvSpPr>
          <p:cNvPr id="297" name="Shape 297"/>
          <p:cNvSpPr/>
          <p:nvPr/>
        </p:nvSpPr>
        <p:spPr>
          <a:xfrm rot="5400000">
            <a:off x="9067120" y="2131233"/>
            <a:ext cx="7369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98" name="Shape 298"/>
          <p:cNvSpPr/>
          <p:nvPr/>
        </p:nvSpPr>
        <p:spPr>
          <a:xfrm rot="5400000">
            <a:off x="9147573" y="5884673"/>
            <a:ext cx="576054"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5696256" y="5469473"/>
            <a:ext cx="226007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04" name="Shape 304"/>
          <p:cNvSpPr/>
          <p:nvPr/>
        </p:nvSpPr>
        <p:spPr>
          <a:xfrm>
            <a:off x="10260" y="-28"/>
            <a:ext cx="5480640" cy="6400799"/>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5" name="Shape 305"/>
          <p:cNvSpPr/>
          <p:nvPr/>
        </p:nvSpPr>
        <p:spPr>
          <a:xfrm>
            <a:off x="10263" y="-45547"/>
            <a:ext cx="10952279" cy="1065866"/>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6" name="Shape 306"/>
          <p:cNvSpPr txBox="1">
            <a:spLocks noGrp="1"/>
          </p:cNvSpPr>
          <p:nvPr>
            <p:ph type="title"/>
          </p:nvPr>
        </p:nvSpPr>
        <p:spPr>
          <a:xfrm>
            <a:off x="6" y="-246399"/>
            <a:ext cx="9956159" cy="1467572"/>
          </a:xfrm>
          <a:prstGeom prst="rect">
            <a:avLst/>
          </a:prstGeom>
        </p:spPr>
        <p:txBody>
          <a:bodyPr lIns="91425" tIns="91425" rIns="91425" bIns="91425" anchor="ctr" anchorCtr="0">
            <a:noAutofit/>
          </a:bodyPr>
          <a:lstStyle/>
          <a:p>
            <a:pPr lvl="0" algn="l" rtl="0">
              <a:spcBef>
                <a:spcPts val="0"/>
              </a:spcBef>
              <a:buNone/>
            </a:pPr>
            <a:r>
              <a:rPr lang="en-GB" sz="4800">
                <a:solidFill>
                  <a:srgbClr val="FFFFFF"/>
                </a:solidFill>
                <a:latin typeface="Arial"/>
                <a:ea typeface="Arial"/>
                <a:cs typeface="Arial"/>
                <a:sym typeface="Arial"/>
              </a:rPr>
              <a:t>Henri Tajfel - Results</a:t>
            </a:r>
          </a:p>
        </p:txBody>
      </p:sp>
      <p:graphicFrame>
        <p:nvGraphicFramePr>
          <p:cNvPr id="307" name="Shape 307"/>
          <p:cNvGraphicFramePr/>
          <p:nvPr/>
        </p:nvGraphicFramePr>
        <p:xfrm>
          <a:off x="609600" y="2133601"/>
          <a:ext cx="3993450" cy="4038855"/>
        </p:xfrm>
        <a:graphic>
          <a:graphicData uri="http://schemas.openxmlformats.org/drawingml/2006/table">
            <a:tbl>
              <a:tblPr>
                <a:noFill/>
                <a:tableStyleId>{CE496E39-B8A1-4DA0-A621-08549AFC66B7}</a:tableStyleId>
              </a:tblPr>
              <a:tblGrid>
                <a:gridCol w="1930590"/>
                <a:gridCol w="2062860"/>
              </a:tblGrid>
              <a:tr h="1027647">
                <a:tc>
                  <a:txBody>
                    <a:bodyPr/>
                    <a:lstStyle/>
                    <a:p>
                      <a:pPr lvl="0" algn="ctr" rtl="0">
                        <a:spcBef>
                          <a:spcPts val="0"/>
                        </a:spcBef>
                        <a:buNone/>
                      </a:pPr>
                      <a:r>
                        <a:rPr lang="en-GB" sz="1700" b="1" dirty="0"/>
                        <a:t>Klee Group Member 12</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c>
                  <a:txBody>
                    <a:bodyPr/>
                    <a:lstStyle/>
                    <a:p>
                      <a:pPr lvl="0" algn="ctr" rtl="0">
                        <a:spcBef>
                          <a:spcPts val="0"/>
                        </a:spcBef>
                        <a:buNone/>
                      </a:pPr>
                      <a:r>
                        <a:rPr lang="en-GB" sz="1700" b="1"/>
                        <a:t>Kandinsky Group Member 6</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1</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c>
                  <a:txBody>
                    <a:bodyPr/>
                    <a:lstStyle/>
                    <a:p>
                      <a:pPr lvl="0" algn="ctr" rtl="0">
                        <a:spcBef>
                          <a:spcPts val="0"/>
                        </a:spcBef>
                        <a:buNone/>
                      </a:pPr>
                      <a:r>
                        <a:rPr lang="en-GB" sz="1700"/>
                        <a:t>14</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dirty="0"/>
                        <a:t>5</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c>
                  <a:txBody>
                    <a:bodyPr/>
                    <a:lstStyle/>
                    <a:p>
                      <a:pPr lvl="0" algn="ctr" rtl="0">
                        <a:spcBef>
                          <a:spcPts val="0"/>
                        </a:spcBef>
                        <a:buNone/>
                      </a:pPr>
                      <a:r>
                        <a:rPr lang="en-GB" sz="1700"/>
                        <a:t>10</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7</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c>
                  <a:txBody>
                    <a:bodyPr/>
                    <a:lstStyle/>
                    <a:p>
                      <a:pPr lvl="0" algn="ctr" rtl="0">
                        <a:spcBef>
                          <a:spcPts val="0"/>
                        </a:spcBef>
                        <a:buNone/>
                      </a:pPr>
                      <a:r>
                        <a:rPr lang="en-GB" sz="1700"/>
                        <a:t>8</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8</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c>
                  <a:txBody>
                    <a:bodyPr/>
                    <a:lstStyle/>
                    <a:p>
                      <a:pPr lvl="0" algn="ctr" rtl="0">
                        <a:spcBef>
                          <a:spcPts val="0"/>
                        </a:spcBef>
                        <a:buNone/>
                      </a:pPr>
                      <a:r>
                        <a:rPr lang="en-GB" sz="1700"/>
                        <a:t>7</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10</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c>
                  <a:txBody>
                    <a:bodyPr/>
                    <a:lstStyle/>
                    <a:p>
                      <a:pPr lvl="0" algn="ctr" rtl="0">
                        <a:spcBef>
                          <a:spcPts val="0"/>
                        </a:spcBef>
                        <a:buNone/>
                      </a:pPr>
                      <a:r>
                        <a:rPr lang="en-GB" sz="1700"/>
                        <a:t>5</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14</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c>
                  <a:txBody>
                    <a:bodyPr/>
                    <a:lstStyle/>
                    <a:p>
                      <a:pPr lvl="0" algn="ctr" rtl="0">
                        <a:spcBef>
                          <a:spcPts val="0"/>
                        </a:spcBef>
                        <a:buNone/>
                      </a:pPr>
                      <a:r>
                        <a:rPr lang="en-GB" sz="1700" dirty="0"/>
                        <a:t>1</a:t>
                      </a:r>
                    </a:p>
                  </a:txBody>
                  <a:tcPr marL="109710" marR="109710" marT="113774" marB="113774">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6B26B"/>
                    </a:solidFill>
                  </a:tcPr>
                </a:tc>
              </a:tr>
            </a:tbl>
          </a:graphicData>
        </a:graphic>
      </p:graphicFrame>
      <p:sp>
        <p:nvSpPr>
          <p:cNvPr id="308" name="Shape 308"/>
          <p:cNvSpPr txBox="1"/>
          <p:nvPr/>
        </p:nvSpPr>
        <p:spPr>
          <a:xfrm>
            <a:off x="10260" y="1031521"/>
            <a:ext cx="5480640" cy="1367146"/>
          </a:xfrm>
          <a:prstGeom prst="rect">
            <a:avLst/>
          </a:prstGeom>
          <a:noFill/>
          <a:ln>
            <a:noFill/>
          </a:ln>
        </p:spPr>
        <p:txBody>
          <a:bodyPr lIns="91425" tIns="91425" rIns="91425" bIns="91425" anchor="t" anchorCtr="0">
            <a:noAutofit/>
          </a:bodyPr>
          <a:lstStyle/>
          <a:p>
            <a:pPr lvl="0" rtl="0">
              <a:spcBef>
                <a:spcPts val="0"/>
              </a:spcBef>
              <a:buNone/>
            </a:pPr>
            <a:r>
              <a:rPr lang="en-GB" sz="1600">
                <a:latin typeface="Roboto Condensed"/>
                <a:ea typeface="Roboto Condensed"/>
                <a:cs typeface="Roboto Condensed"/>
                <a:sym typeface="Roboto Condensed"/>
              </a:rPr>
              <a:t>Reward System 1</a:t>
            </a:r>
          </a:p>
          <a:p>
            <a:pPr marL="457200" lvl="0" indent="-228600" rtl="0">
              <a:spcBef>
                <a:spcPts val="0"/>
              </a:spcBef>
              <a:buFont typeface="Roboto Condensed"/>
              <a:buChar char="●"/>
            </a:pPr>
            <a:r>
              <a:rPr lang="en-GB" sz="1600">
                <a:latin typeface="Roboto Condensed"/>
                <a:ea typeface="Roboto Condensed"/>
                <a:cs typeface="Roboto Condensed"/>
                <a:sym typeface="Roboto Condensed"/>
              </a:rPr>
              <a:t>Total money distributed has to equal $25</a:t>
            </a:r>
          </a:p>
          <a:p>
            <a:pPr marL="457200" lvl="0" indent="-228600" rtl="0">
              <a:spcBef>
                <a:spcPts val="0"/>
              </a:spcBef>
              <a:buFont typeface="Roboto Condensed"/>
              <a:buChar char="●"/>
            </a:pPr>
            <a:r>
              <a:rPr lang="en-GB" sz="1600">
                <a:solidFill>
                  <a:schemeClr val="dk2"/>
                </a:solidFill>
                <a:latin typeface="Roboto Condensed"/>
                <a:ea typeface="Roboto Condensed"/>
                <a:cs typeface="Roboto Condensed"/>
                <a:sym typeface="Roboto Condensed"/>
              </a:rPr>
              <a:t>Most of the time, one group member was given a lot more money than the other</a:t>
            </a:r>
          </a:p>
        </p:txBody>
      </p:sp>
      <p:sp>
        <p:nvSpPr>
          <p:cNvPr id="309" name="Shape 309"/>
          <p:cNvSpPr txBox="1"/>
          <p:nvPr/>
        </p:nvSpPr>
        <p:spPr>
          <a:xfrm>
            <a:off x="5496660" y="1031520"/>
            <a:ext cx="5480640" cy="2688000"/>
          </a:xfrm>
          <a:prstGeom prst="rect">
            <a:avLst/>
          </a:prstGeom>
          <a:noFill/>
          <a:ln>
            <a:noFill/>
          </a:ln>
        </p:spPr>
        <p:txBody>
          <a:bodyPr lIns="91425" tIns="91425" rIns="91425" bIns="91425" anchor="t" anchorCtr="0">
            <a:noAutofit/>
          </a:bodyPr>
          <a:lstStyle/>
          <a:p>
            <a:pPr lvl="0" rtl="0">
              <a:spcBef>
                <a:spcPts val="0"/>
              </a:spcBef>
              <a:buNone/>
            </a:pPr>
            <a:r>
              <a:rPr lang="en-GB" sz="1600">
                <a:latin typeface="Roboto Condensed"/>
                <a:ea typeface="Roboto Condensed"/>
                <a:cs typeface="Roboto Condensed"/>
                <a:sym typeface="Roboto Condensed"/>
              </a:rPr>
              <a:t>Reward System 2</a:t>
            </a:r>
          </a:p>
          <a:p>
            <a:pPr marL="457200" lvl="0" indent="-228600" rtl="0">
              <a:spcBef>
                <a:spcPts val="0"/>
              </a:spcBef>
              <a:buFont typeface="Roboto Condensed"/>
              <a:buChar char="●"/>
            </a:pPr>
            <a:r>
              <a:rPr lang="en-GB" sz="1600">
                <a:latin typeface="Roboto Condensed"/>
                <a:ea typeface="Roboto Condensed"/>
                <a:cs typeface="Roboto Condensed"/>
                <a:sym typeface="Roboto Condensed"/>
              </a:rPr>
              <a:t>4 significant options</a:t>
            </a:r>
            <a:br>
              <a:rPr lang="en-GB" sz="1600">
                <a:latin typeface="Roboto Condensed"/>
                <a:ea typeface="Roboto Condensed"/>
                <a:cs typeface="Roboto Condensed"/>
                <a:sym typeface="Roboto Condensed"/>
              </a:rPr>
            </a:br>
            <a:r>
              <a:rPr lang="en-GB" sz="1600">
                <a:latin typeface="Roboto Condensed"/>
                <a:ea typeface="Roboto Condensed"/>
                <a:cs typeface="Roboto Condensed"/>
                <a:sym typeface="Roboto Condensed"/>
              </a:rPr>
              <a:t>- </a:t>
            </a:r>
            <a:r>
              <a:rPr lang="en-GB" sz="1600">
                <a:solidFill>
                  <a:schemeClr val="dk2"/>
                </a:solidFill>
                <a:latin typeface="Roboto Condensed"/>
                <a:ea typeface="Roboto Condensed"/>
                <a:cs typeface="Roboto Condensed"/>
                <a:sym typeface="Roboto Condensed"/>
              </a:rPr>
              <a:t>max. profit for one’s own group (1st row)</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max. equality (2nd row)</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max. combined profit (3rd row)</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a:t>
            </a:r>
            <a:r>
              <a:rPr lang="en-GB" sz="1600" b="1">
                <a:solidFill>
                  <a:schemeClr val="dk2"/>
                </a:solidFill>
                <a:latin typeface="Roboto Condensed"/>
                <a:ea typeface="Roboto Condensed"/>
                <a:cs typeface="Roboto Condensed"/>
                <a:sym typeface="Roboto Condensed"/>
              </a:rPr>
              <a:t> max. difference in profit (4th row)</a:t>
            </a:r>
          </a:p>
          <a:p>
            <a:pPr lvl="0" rtl="0">
              <a:spcBef>
                <a:spcPts val="0"/>
              </a:spcBef>
              <a:buNone/>
            </a:pPr>
            <a:r>
              <a:rPr lang="en-GB">
                <a:solidFill>
                  <a:schemeClr val="dk2"/>
                </a:solidFill>
              </a:rPr>
              <a:t/>
            </a:r>
            <a:br>
              <a:rPr lang="en-GB">
                <a:solidFill>
                  <a:schemeClr val="dk2"/>
                </a:solidFill>
              </a:rPr>
            </a:br>
            <a:endParaRPr lang="en-GB">
              <a:solidFill>
                <a:schemeClr val="dk2"/>
              </a:solidFill>
            </a:endParaRPr>
          </a:p>
        </p:txBody>
      </p:sp>
      <p:graphicFrame>
        <p:nvGraphicFramePr>
          <p:cNvPr id="310" name="Shape 310"/>
          <p:cNvGraphicFramePr/>
          <p:nvPr/>
        </p:nvGraphicFramePr>
        <p:xfrm>
          <a:off x="6248400" y="2819401"/>
          <a:ext cx="3993450" cy="3035119"/>
        </p:xfrm>
        <a:graphic>
          <a:graphicData uri="http://schemas.openxmlformats.org/drawingml/2006/table">
            <a:tbl>
              <a:tblPr>
                <a:noFill/>
                <a:tableStyleId>{CE496E39-B8A1-4DA0-A621-08549AFC66B7}</a:tableStyleId>
              </a:tblPr>
              <a:tblGrid>
                <a:gridCol w="1930590"/>
                <a:gridCol w="2062860"/>
              </a:tblGrid>
              <a:tr h="1027647">
                <a:tc>
                  <a:txBody>
                    <a:bodyPr/>
                    <a:lstStyle/>
                    <a:p>
                      <a:pPr lvl="0" algn="ctr" rtl="0">
                        <a:spcBef>
                          <a:spcPts val="0"/>
                        </a:spcBef>
                        <a:buNone/>
                      </a:pPr>
                      <a:r>
                        <a:rPr lang="en-GB" sz="1700" b="1" dirty="0"/>
                        <a:t>Klee Group Member 12</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c>
                  <a:txBody>
                    <a:bodyPr/>
                    <a:lstStyle/>
                    <a:p>
                      <a:pPr lvl="0" algn="ctr" rtl="0">
                        <a:spcBef>
                          <a:spcPts val="0"/>
                        </a:spcBef>
                        <a:buNone/>
                      </a:pPr>
                      <a:r>
                        <a:rPr lang="en-GB" sz="1700" b="1" dirty="0"/>
                        <a:t>Kandinsky Group Member 6</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19</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c>
                  <a:txBody>
                    <a:bodyPr/>
                    <a:lstStyle/>
                    <a:p>
                      <a:pPr lvl="0" algn="ctr" rtl="0">
                        <a:spcBef>
                          <a:spcPts val="0"/>
                        </a:spcBef>
                        <a:buNone/>
                      </a:pPr>
                      <a:r>
                        <a:rPr lang="en-GB" sz="1700"/>
                        <a:t>21</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13</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c>
                  <a:txBody>
                    <a:bodyPr/>
                    <a:lstStyle/>
                    <a:p>
                      <a:pPr lvl="0" algn="ctr" rtl="0">
                        <a:spcBef>
                          <a:spcPts val="0"/>
                        </a:spcBef>
                        <a:buNone/>
                      </a:pPr>
                      <a:r>
                        <a:rPr lang="en-GB" sz="1700"/>
                        <a:t>13</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17</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c>
                  <a:txBody>
                    <a:bodyPr/>
                    <a:lstStyle/>
                    <a:p>
                      <a:pPr lvl="0" algn="ctr" rtl="0">
                        <a:spcBef>
                          <a:spcPts val="0"/>
                        </a:spcBef>
                        <a:buNone/>
                      </a:pPr>
                      <a:r>
                        <a:rPr lang="en-GB" sz="1700"/>
                        <a:t>25</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r>
              <a:tr h="501868">
                <a:tc>
                  <a:txBody>
                    <a:bodyPr/>
                    <a:lstStyle/>
                    <a:p>
                      <a:pPr lvl="0" algn="ctr" rtl="0">
                        <a:spcBef>
                          <a:spcPts val="0"/>
                        </a:spcBef>
                        <a:buNone/>
                      </a:pPr>
                      <a:r>
                        <a:rPr lang="en-GB" sz="1700"/>
                        <a:t>7</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c>
                  <a:txBody>
                    <a:bodyPr/>
                    <a:lstStyle/>
                    <a:p>
                      <a:pPr lvl="0" algn="ctr" rtl="0">
                        <a:spcBef>
                          <a:spcPts val="0"/>
                        </a:spcBef>
                        <a:buNone/>
                      </a:pPr>
                      <a:r>
                        <a:rPr lang="en-GB" sz="1700" dirty="0"/>
                        <a:t>1</a:t>
                      </a:r>
                    </a:p>
                  </a:txBody>
                  <a:tcPr marL="109710" marR="109710" marT="113774" marB="113774">
                    <a:lnL w="9525" cap="flat" cmpd="sng">
                      <a:solidFill>
                        <a:srgbClr val="E69138"/>
                      </a:solidFill>
                      <a:prstDash val="solid"/>
                      <a:round/>
                      <a:headEnd type="none" w="med" len="med"/>
                      <a:tailEnd type="none" w="med" len="med"/>
                    </a:lnL>
                    <a:lnR w="9525" cap="flat" cmpd="sng">
                      <a:solidFill>
                        <a:srgbClr val="E69138"/>
                      </a:solidFill>
                      <a:prstDash val="solid"/>
                      <a:round/>
                      <a:headEnd type="none" w="med" len="med"/>
                      <a:tailEnd type="none" w="med" len="med"/>
                    </a:lnR>
                    <a:lnT w="9525" cap="flat" cmpd="sng">
                      <a:solidFill>
                        <a:srgbClr val="E69138"/>
                      </a:solidFill>
                      <a:prstDash val="solid"/>
                      <a:round/>
                      <a:headEnd type="none" w="med" len="med"/>
                      <a:tailEnd type="none" w="med" len="med"/>
                    </a:lnT>
                    <a:lnB w="9525" cap="flat" cmpd="sng">
                      <a:solidFill>
                        <a:srgbClr val="E69138"/>
                      </a:solidFill>
                      <a:prstDash val="solid"/>
                      <a:round/>
                      <a:headEnd type="none" w="med" len="med"/>
                      <a:tailEnd type="none" w="med" len="med"/>
                    </a:lnB>
                    <a:solidFill>
                      <a:srgbClr val="F6B26B"/>
                    </a:solidFill>
                  </a:tcPr>
                </a:tc>
              </a:tr>
            </a:tbl>
          </a:graphicData>
        </a:graphic>
      </p:graphicFrame>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p:nvPr/>
        </p:nvSpPr>
        <p:spPr>
          <a:xfrm>
            <a:off x="5496660" y="-28"/>
            <a:ext cx="5480640" cy="6400799"/>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6" name="Shape 316"/>
          <p:cNvSpPr/>
          <p:nvPr/>
        </p:nvSpPr>
        <p:spPr>
          <a:xfrm>
            <a:off x="0" y="-153"/>
            <a:ext cx="5480640" cy="6400799"/>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7" name="Shape 317"/>
          <p:cNvSpPr/>
          <p:nvPr/>
        </p:nvSpPr>
        <p:spPr>
          <a:xfrm>
            <a:off x="10263" y="-45547"/>
            <a:ext cx="10952279" cy="1065866"/>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8" name="Shape 318"/>
          <p:cNvSpPr txBox="1">
            <a:spLocks noGrp="1"/>
          </p:cNvSpPr>
          <p:nvPr>
            <p:ph type="title"/>
          </p:nvPr>
        </p:nvSpPr>
        <p:spPr>
          <a:xfrm>
            <a:off x="6" y="-246399"/>
            <a:ext cx="9956159" cy="1467572"/>
          </a:xfrm>
          <a:prstGeom prst="rect">
            <a:avLst/>
          </a:prstGeom>
        </p:spPr>
        <p:txBody>
          <a:bodyPr lIns="91425" tIns="91425" rIns="91425" bIns="91425" anchor="ctr" anchorCtr="0">
            <a:noAutofit/>
          </a:bodyPr>
          <a:lstStyle/>
          <a:p>
            <a:pPr lvl="0" algn="l" rtl="0">
              <a:spcBef>
                <a:spcPts val="0"/>
              </a:spcBef>
              <a:buNone/>
            </a:pPr>
            <a:r>
              <a:rPr lang="en-GB" sz="4800">
                <a:solidFill>
                  <a:srgbClr val="FFFFFF"/>
                </a:solidFill>
                <a:latin typeface="Arial"/>
                <a:ea typeface="Arial"/>
                <a:cs typeface="Arial"/>
                <a:sym typeface="Arial"/>
              </a:rPr>
              <a:t>Henri Tajfel - Results</a:t>
            </a:r>
          </a:p>
        </p:txBody>
      </p:sp>
      <p:pic>
        <p:nvPicPr>
          <p:cNvPr id="319" name="Shape 319"/>
          <p:cNvPicPr preferRelativeResize="0"/>
          <p:nvPr/>
        </p:nvPicPr>
        <p:blipFill rotWithShape="1">
          <a:blip r:embed="rId3">
            <a:alphaModFix/>
          </a:blip>
          <a:srcRect t="1816"/>
          <a:stretch/>
        </p:blipFill>
        <p:spPr>
          <a:xfrm>
            <a:off x="366180" y="2553789"/>
            <a:ext cx="4748280" cy="2955586"/>
          </a:xfrm>
          <a:prstGeom prst="rect">
            <a:avLst/>
          </a:prstGeom>
          <a:noFill/>
          <a:ln>
            <a:noFill/>
          </a:ln>
        </p:spPr>
      </p:pic>
      <p:sp>
        <p:nvSpPr>
          <p:cNvPr id="320" name="Shape 320"/>
          <p:cNvSpPr/>
          <p:nvPr/>
        </p:nvSpPr>
        <p:spPr>
          <a:xfrm>
            <a:off x="1164606" y="1687715"/>
            <a:ext cx="3320279" cy="865760"/>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1" name="Shape 321"/>
          <p:cNvSpPr txBox="1"/>
          <p:nvPr/>
        </p:nvSpPr>
        <p:spPr>
          <a:xfrm>
            <a:off x="977406" y="1610377"/>
            <a:ext cx="3525839" cy="689172"/>
          </a:xfrm>
          <a:prstGeom prst="rect">
            <a:avLst/>
          </a:prstGeom>
          <a:noFill/>
          <a:ln>
            <a:noFill/>
          </a:ln>
        </p:spPr>
        <p:txBody>
          <a:bodyPr lIns="91425" tIns="91425" rIns="91425" bIns="91425" anchor="t" anchorCtr="0">
            <a:noAutofit/>
          </a:bodyPr>
          <a:lstStyle/>
          <a:p>
            <a:pPr lvl="0" algn="ctr" rtl="0">
              <a:spcBef>
                <a:spcPts val="0"/>
              </a:spcBef>
              <a:buNone/>
            </a:pPr>
            <a:r>
              <a:rPr lang="en-GB" b="1"/>
              <a:t>Cases of Fairness in Money Distribution for First Example Using Reward System #1</a:t>
            </a:r>
          </a:p>
        </p:txBody>
      </p:sp>
      <p:sp>
        <p:nvSpPr>
          <p:cNvPr id="322" name="Shape 322"/>
          <p:cNvSpPr/>
          <p:nvPr/>
        </p:nvSpPr>
        <p:spPr>
          <a:xfrm>
            <a:off x="5044290" y="2553601"/>
            <a:ext cx="187200" cy="2955680"/>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3" name="Shape 323"/>
          <p:cNvSpPr/>
          <p:nvPr/>
        </p:nvSpPr>
        <p:spPr>
          <a:xfrm>
            <a:off x="249570" y="2553754"/>
            <a:ext cx="187200" cy="2955680"/>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4" name="Shape 324"/>
          <p:cNvSpPr/>
          <p:nvPr/>
        </p:nvSpPr>
        <p:spPr>
          <a:xfrm rot="5400000">
            <a:off x="2642264" y="3040799"/>
            <a:ext cx="194134" cy="4979520"/>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5" name="Shape 325"/>
          <p:cNvSpPr/>
          <p:nvPr/>
        </p:nvSpPr>
        <p:spPr>
          <a:xfrm rot="5400000">
            <a:off x="2627414" y="-169932"/>
            <a:ext cx="194134" cy="3521160"/>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6" name="Shape 326"/>
          <p:cNvSpPr/>
          <p:nvPr/>
        </p:nvSpPr>
        <p:spPr>
          <a:xfrm>
            <a:off x="977400" y="1493585"/>
            <a:ext cx="187200" cy="1059892"/>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7" name="Shape 327"/>
          <p:cNvSpPr/>
          <p:nvPr/>
        </p:nvSpPr>
        <p:spPr>
          <a:xfrm>
            <a:off x="4316040" y="1493585"/>
            <a:ext cx="187200" cy="1059892"/>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p:nvPr/>
        </p:nvSpPr>
        <p:spPr>
          <a:xfrm rot="5400000">
            <a:off x="588284" y="2020940"/>
            <a:ext cx="194134" cy="871560"/>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rot="5400000">
            <a:off x="4698644" y="2020940"/>
            <a:ext cx="194134" cy="871560"/>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p:nvPr/>
        </p:nvSpPr>
        <p:spPr>
          <a:xfrm rot="5400000">
            <a:off x="5233545" y="3745400"/>
            <a:ext cx="194134" cy="572399"/>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txBox="1"/>
          <p:nvPr/>
        </p:nvSpPr>
        <p:spPr>
          <a:xfrm>
            <a:off x="5496660" y="2768688"/>
            <a:ext cx="5480640" cy="1764746"/>
          </a:xfrm>
          <a:prstGeom prst="rect">
            <a:avLst/>
          </a:prstGeom>
          <a:noFill/>
          <a:ln>
            <a:noFill/>
          </a:ln>
        </p:spPr>
        <p:txBody>
          <a:bodyPr lIns="91425" tIns="91425" rIns="91425" bIns="91425" anchor="t" anchorCtr="0">
            <a:noAutofit/>
          </a:bodyPr>
          <a:lstStyle/>
          <a:p>
            <a:pPr marL="457200" lvl="0" indent="-330200" rtl="0">
              <a:spcBef>
                <a:spcPts val="0"/>
              </a:spcBef>
              <a:buSzPct val="100000"/>
              <a:buFont typeface="Roboto Condensed"/>
              <a:buChar char="●"/>
            </a:pPr>
            <a:r>
              <a:rPr lang="en-GB" sz="1600">
                <a:latin typeface="Roboto Condensed"/>
                <a:ea typeface="Roboto Condensed"/>
                <a:cs typeface="Roboto Condensed"/>
                <a:sym typeface="Roboto Condensed"/>
              </a:rPr>
              <a:t>In this example, most cases were favouring one group over the other</a:t>
            </a:r>
          </a:p>
          <a:p>
            <a:pPr marL="457200" lvl="0" indent="-330200" rtl="0">
              <a:spcBef>
                <a:spcPts val="0"/>
              </a:spcBef>
              <a:buSzPct val="100000"/>
              <a:buFont typeface="Roboto Condensed"/>
              <a:buChar char="●"/>
            </a:pPr>
            <a:r>
              <a:rPr lang="en-GB" sz="1600">
                <a:latin typeface="Roboto Condensed"/>
                <a:ea typeface="Roboto Condensed"/>
                <a:cs typeface="Roboto Condensed"/>
                <a:sym typeface="Roboto Condensed"/>
              </a:rPr>
              <a:t>This trend continued throughout the experiment</a:t>
            </a:r>
            <a:br>
              <a:rPr lang="en-GB" sz="1600">
                <a:latin typeface="Roboto Condensed"/>
                <a:ea typeface="Roboto Condensed"/>
                <a:cs typeface="Roboto Condensed"/>
                <a:sym typeface="Roboto Condensed"/>
              </a:rPr>
            </a:br>
            <a:r>
              <a:rPr lang="en-GB" sz="1600">
                <a:latin typeface="Roboto Condensed"/>
                <a:ea typeface="Roboto Condensed"/>
                <a:cs typeface="Roboto Condensed"/>
                <a:sym typeface="Roboto Condensed"/>
              </a:rPr>
              <a:t>- most boys chose the option that would favour </a:t>
            </a:r>
            <a:br>
              <a:rPr lang="en-GB" sz="1600">
                <a:latin typeface="Roboto Condensed"/>
                <a:ea typeface="Roboto Condensed"/>
                <a:cs typeface="Roboto Condensed"/>
                <a:sym typeface="Roboto Condensed"/>
              </a:rPr>
            </a:br>
            <a:r>
              <a:rPr lang="en-GB" sz="1600">
                <a:latin typeface="Roboto Condensed"/>
                <a:ea typeface="Roboto Condensed"/>
                <a:cs typeface="Roboto Condensed"/>
                <a:sym typeface="Roboto Condensed"/>
              </a:rPr>
              <a:t>  their group the most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p:nvPr/>
        </p:nvSpPr>
        <p:spPr>
          <a:xfrm>
            <a:off x="10263" y="3054585"/>
            <a:ext cx="10952279" cy="2716746"/>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a:off x="-10350" y="596649"/>
            <a:ext cx="10972800" cy="1887200"/>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8" name="Shape 338"/>
          <p:cNvSpPr txBox="1">
            <a:spLocks noGrp="1"/>
          </p:cNvSpPr>
          <p:nvPr>
            <p:ph type="title"/>
          </p:nvPr>
        </p:nvSpPr>
        <p:spPr>
          <a:xfrm>
            <a:off x="-10350" y="806465"/>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The Measurement of Role/Identity</a:t>
            </a:r>
          </a:p>
        </p:txBody>
      </p:sp>
      <p:sp>
        <p:nvSpPr>
          <p:cNvPr id="339" name="Shape 339"/>
          <p:cNvSpPr txBox="1"/>
          <p:nvPr/>
        </p:nvSpPr>
        <p:spPr>
          <a:xfrm>
            <a:off x="-88470" y="3084822"/>
            <a:ext cx="11108520" cy="2797760"/>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600"/>
              </a:spcAft>
              <a:buFont typeface="Roboto Condensed"/>
              <a:buChar char="●"/>
            </a:pPr>
            <a:r>
              <a:rPr lang="en-GB" sz="1600">
                <a:solidFill>
                  <a:schemeClr val="dk2"/>
                </a:solidFill>
                <a:latin typeface="Roboto Condensed"/>
                <a:ea typeface="Roboto Condensed"/>
                <a:cs typeface="Roboto Condensed"/>
                <a:sym typeface="Roboto Condensed"/>
              </a:rPr>
              <a:t>“The Measurement of Role/Identity”: 1977 study by Peter J. Burke and Judy Tully</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Study on middle school students and their beliefs about </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gender identities</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asked to describe either boys or girls with descriptors like </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a:t>
            </a:r>
            <a:r>
              <a:rPr lang="en-GB" sz="1600" i="1">
                <a:solidFill>
                  <a:schemeClr val="dk2"/>
                </a:solidFill>
                <a:latin typeface="Roboto Condensed"/>
                <a:ea typeface="Roboto Condensed"/>
                <a:cs typeface="Roboto Condensed"/>
                <a:sym typeface="Roboto Condensed"/>
              </a:rPr>
              <a:t>weak,</a:t>
            </a:r>
            <a:r>
              <a:rPr lang="en-GB" sz="1600">
                <a:solidFill>
                  <a:schemeClr val="dk2"/>
                </a:solidFill>
                <a:latin typeface="Roboto Condensed"/>
                <a:ea typeface="Roboto Condensed"/>
                <a:cs typeface="Roboto Condensed"/>
                <a:sym typeface="Roboto Condensed"/>
              </a:rPr>
              <a:t> </a:t>
            </a:r>
            <a:r>
              <a:rPr lang="en-GB" sz="1600" i="1">
                <a:solidFill>
                  <a:schemeClr val="dk2"/>
                </a:solidFill>
                <a:latin typeface="Roboto Condensed"/>
                <a:ea typeface="Roboto Condensed"/>
                <a:cs typeface="Roboto Condensed"/>
                <a:sym typeface="Roboto Condensed"/>
              </a:rPr>
              <a:t>strong, emotional, </a:t>
            </a:r>
            <a:r>
              <a:rPr lang="en-GB" sz="1600">
                <a:solidFill>
                  <a:schemeClr val="dk2"/>
                </a:solidFill>
                <a:latin typeface="Roboto Condensed"/>
                <a:ea typeface="Roboto Condensed"/>
                <a:cs typeface="Roboto Condensed"/>
                <a:sym typeface="Roboto Condensed"/>
              </a:rPr>
              <a:t>or</a:t>
            </a:r>
            <a:r>
              <a:rPr lang="en-GB" sz="1600" i="1">
                <a:solidFill>
                  <a:schemeClr val="dk2"/>
                </a:solidFill>
                <a:latin typeface="Roboto Condensed"/>
                <a:ea typeface="Roboto Condensed"/>
                <a:cs typeface="Roboto Condensed"/>
                <a:sym typeface="Roboto Condensed"/>
              </a:rPr>
              <a:t> not emotional</a:t>
            </a:r>
          </a:p>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Study discovered that children who had </a:t>
            </a:r>
            <a:r>
              <a:rPr lang="en-GB" sz="1600" i="1">
                <a:solidFill>
                  <a:schemeClr val="dk2"/>
                </a:solidFill>
                <a:latin typeface="Roboto Condensed"/>
                <a:ea typeface="Roboto Condensed"/>
                <a:cs typeface="Roboto Condensed"/>
                <a:sym typeface="Roboto Condensed"/>
              </a:rPr>
              <a:t>cross-sex identities</a:t>
            </a:r>
            <a:r>
              <a:rPr lang="en-GB" sz="1600">
                <a:solidFill>
                  <a:schemeClr val="dk2"/>
                </a:solidFill>
                <a:latin typeface="Roboto Condensed"/>
                <a:ea typeface="Roboto Condensed"/>
                <a:cs typeface="Roboto Condensed"/>
                <a:sym typeface="Roboto Condensed"/>
              </a:rPr>
              <a:t> were more likely to have deflated self-esteem</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a:t>
            </a:r>
            <a:r>
              <a:rPr lang="en-GB" sz="1600" i="1">
                <a:solidFill>
                  <a:schemeClr val="dk2"/>
                </a:solidFill>
                <a:latin typeface="Roboto Condensed"/>
                <a:ea typeface="Roboto Condensed"/>
                <a:cs typeface="Roboto Condensed"/>
                <a:sym typeface="Roboto Condensed"/>
              </a:rPr>
              <a:t>Cross-sex identity</a:t>
            </a:r>
            <a:r>
              <a:rPr lang="en-GB" sz="1600">
                <a:solidFill>
                  <a:schemeClr val="dk2"/>
                </a:solidFill>
                <a:latin typeface="Roboto Condensed"/>
                <a:ea typeface="Roboto Condensed"/>
                <a:cs typeface="Roboto Condensed"/>
                <a:sym typeface="Roboto Condensed"/>
              </a:rPr>
              <a:t>: identifying one’s self in a similar way to that of the opposite gender</a:t>
            </a:r>
          </a:p>
        </p:txBody>
      </p:sp>
      <p:sp>
        <p:nvSpPr>
          <p:cNvPr id="340" name="Shape 340"/>
          <p:cNvSpPr/>
          <p:nvPr/>
        </p:nvSpPr>
        <p:spPr>
          <a:xfrm>
            <a:off x="157170" y="5882583"/>
            <a:ext cx="10426680"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1" name="Shape 341"/>
          <p:cNvSpPr/>
          <p:nvPr/>
        </p:nvSpPr>
        <p:spPr>
          <a:xfrm>
            <a:off x="88560" y="368388"/>
            <a:ext cx="10495440"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5"/>
        <p:cNvGrpSpPr/>
        <p:nvPr/>
      </p:nvGrpSpPr>
      <p:grpSpPr>
        <a:xfrm>
          <a:off x="0" y="0"/>
          <a:ext cx="0" cy="0"/>
          <a:chOff x="0" y="0"/>
          <a:chExt cx="0" cy="0"/>
        </a:xfrm>
      </p:grpSpPr>
      <p:sp>
        <p:nvSpPr>
          <p:cNvPr id="346" name="Shape 346"/>
          <p:cNvSpPr/>
          <p:nvPr/>
        </p:nvSpPr>
        <p:spPr>
          <a:xfrm>
            <a:off x="8341386" y="5651833"/>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7" name="Shape 347"/>
          <p:cNvSpPr/>
          <p:nvPr/>
        </p:nvSpPr>
        <p:spPr>
          <a:xfrm>
            <a:off x="8555706" y="201414"/>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8" name="Shape 348"/>
          <p:cNvSpPr/>
          <p:nvPr/>
        </p:nvSpPr>
        <p:spPr>
          <a:xfrm>
            <a:off x="250475" y="201414"/>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9" name="Shape 349"/>
          <p:cNvSpPr txBox="1"/>
          <p:nvPr/>
        </p:nvSpPr>
        <p:spPr>
          <a:xfrm>
            <a:off x="5465825" y="6336247"/>
            <a:ext cx="5645519" cy="1943946"/>
          </a:xfrm>
          <a:prstGeom prst="rect">
            <a:avLst/>
          </a:prstGeom>
          <a:noFill/>
          <a:ln>
            <a:noFill/>
          </a:ln>
        </p:spPr>
        <p:txBody>
          <a:bodyPr lIns="91425" tIns="91425" rIns="91425" bIns="91425" anchor="ctr" anchorCtr="0">
            <a:noAutofit/>
          </a:bodyPr>
          <a:lstStyle/>
          <a:p>
            <a:pPr lvl="0" algn="ctr" rtl="0">
              <a:spcBef>
                <a:spcPts val="0"/>
              </a:spcBef>
              <a:buNone/>
            </a:pPr>
            <a:r>
              <a:rPr lang="en-GB" sz="4800">
                <a:solidFill>
                  <a:srgbClr val="FFFFFF"/>
                </a:solidFill>
                <a:latin typeface="Roboto Condensed"/>
                <a:ea typeface="Roboto Condensed"/>
                <a:cs typeface="Roboto Condensed"/>
                <a:sym typeface="Roboto Condensed"/>
              </a:rPr>
              <a:t>Part B</a:t>
            </a:r>
          </a:p>
        </p:txBody>
      </p:sp>
      <p:sp>
        <p:nvSpPr>
          <p:cNvPr id="350" name="Shape 350"/>
          <p:cNvSpPr/>
          <p:nvPr/>
        </p:nvSpPr>
        <p:spPr>
          <a:xfrm>
            <a:off x="2279040" y="365870"/>
            <a:ext cx="5824800" cy="5669066"/>
          </a:xfrm>
          <a:prstGeom prst="ellipse">
            <a:avLst/>
          </a:prstGeom>
          <a:solidFill>
            <a:srgbClr val="E69138"/>
          </a:solidFill>
          <a:ln>
            <a:noFill/>
          </a:ln>
        </p:spPr>
        <p:txBody>
          <a:bodyPr lIns="91425" tIns="91425" rIns="91425" bIns="91425" anchor="ctr" anchorCtr="0">
            <a:noAutofit/>
          </a:bodyPr>
          <a:lstStyle/>
          <a:p>
            <a:pPr lvl="0">
              <a:spcBef>
                <a:spcPts val="0"/>
              </a:spcBef>
              <a:buNone/>
            </a:pPr>
            <a:endParaRPr/>
          </a:p>
        </p:txBody>
      </p:sp>
      <p:pic>
        <p:nvPicPr>
          <p:cNvPr id="351" name="Shape 351"/>
          <p:cNvPicPr preferRelativeResize="0"/>
          <p:nvPr/>
        </p:nvPicPr>
        <p:blipFill rotWithShape="1">
          <a:blip r:embed="rId3">
            <a:alphaModFix amt="50000"/>
          </a:blip>
          <a:srcRect l="20204" t="21943" r="19947" b="25785"/>
          <a:stretch/>
        </p:blipFill>
        <p:spPr>
          <a:xfrm>
            <a:off x="2082932" y="365870"/>
            <a:ext cx="6276990" cy="5669066"/>
          </a:xfrm>
          <a:prstGeom prst="rect">
            <a:avLst/>
          </a:prstGeom>
          <a:noFill/>
          <a:ln>
            <a:noFill/>
          </a:ln>
        </p:spPr>
      </p:pic>
      <p:sp>
        <p:nvSpPr>
          <p:cNvPr id="352" name="Shape 352"/>
          <p:cNvSpPr/>
          <p:nvPr/>
        </p:nvSpPr>
        <p:spPr>
          <a:xfrm>
            <a:off x="407204" y="-1517040"/>
            <a:ext cx="9568440" cy="9434879"/>
          </a:xfrm>
          <a:prstGeom prst="donut">
            <a:avLst>
              <a:gd name="adj" fmla="val 21475"/>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353" name="Shape 353"/>
          <p:cNvSpPr txBox="1"/>
          <p:nvPr/>
        </p:nvSpPr>
        <p:spPr>
          <a:xfrm>
            <a:off x="2458326" y="2228430"/>
            <a:ext cx="5645519" cy="1943946"/>
          </a:xfrm>
          <a:prstGeom prst="rect">
            <a:avLst/>
          </a:prstGeom>
          <a:noFill/>
          <a:ln>
            <a:noFill/>
          </a:ln>
        </p:spPr>
        <p:txBody>
          <a:bodyPr lIns="91425" tIns="91425" rIns="91425" bIns="91425" anchor="ctr" anchorCtr="0">
            <a:noAutofit/>
          </a:bodyPr>
          <a:lstStyle/>
          <a:p>
            <a:pPr lvl="0" algn="ctr" rtl="0">
              <a:spcBef>
                <a:spcPts val="0"/>
              </a:spcBef>
              <a:buNone/>
            </a:pPr>
            <a:r>
              <a:rPr lang="en-GB" sz="4800">
                <a:solidFill>
                  <a:srgbClr val="FFFFFF"/>
                </a:solidFill>
                <a:latin typeface="Roboto Condensed"/>
                <a:ea typeface="Roboto Condensed"/>
                <a:cs typeface="Roboto Condensed"/>
                <a:sym typeface="Roboto Condensed"/>
              </a:rPr>
              <a:t>Part 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p:nvPr/>
        </p:nvSpPr>
        <p:spPr>
          <a:xfrm>
            <a:off x="10263" y="2201142"/>
            <a:ext cx="10952279" cy="3694880"/>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9" name="Shape 359"/>
          <p:cNvSpPr/>
          <p:nvPr/>
        </p:nvSpPr>
        <p:spPr>
          <a:xfrm>
            <a:off x="-10350" y="372807"/>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0" name="Shape 360"/>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David Reimer</a:t>
            </a:r>
          </a:p>
        </p:txBody>
      </p:sp>
      <p:sp>
        <p:nvSpPr>
          <p:cNvPr id="361" name="Shape 361"/>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2" name="Shape 362"/>
          <p:cNvSpPr txBox="1"/>
          <p:nvPr/>
        </p:nvSpPr>
        <p:spPr>
          <a:xfrm>
            <a:off x="-88560" y="2261435"/>
            <a:ext cx="8131680" cy="2521120"/>
          </a:xfrm>
          <a:prstGeom prst="rect">
            <a:avLst/>
          </a:prstGeom>
          <a:noFill/>
          <a:ln>
            <a:noFill/>
          </a:ln>
        </p:spPr>
        <p:txBody>
          <a:bodyPr lIns="91425" tIns="91425" rIns="91425" bIns="91425" anchor="t" anchorCtr="0">
            <a:noAutofit/>
          </a:bodyPr>
          <a:lstStyle/>
          <a:p>
            <a:pPr marL="457200" lvl="0" indent="-228600" rtl="0">
              <a:lnSpc>
                <a:spcPct val="100000"/>
              </a:lnSpc>
              <a:spcBef>
                <a:spcPts val="0"/>
              </a:spcBef>
              <a:spcAft>
                <a:spcPts val="0"/>
              </a:spcAft>
              <a:buFont typeface="Roboto Condensed"/>
              <a:buChar char="●"/>
            </a:pPr>
            <a:r>
              <a:rPr lang="en-GB" sz="1600">
                <a:solidFill>
                  <a:schemeClr val="dk2"/>
                </a:solidFill>
                <a:latin typeface="Roboto Condensed"/>
                <a:ea typeface="Roboto Condensed"/>
                <a:cs typeface="Roboto Condensed"/>
                <a:sym typeface="Roboto Condensed"/>
              </a:rPr>
              <a:t>Bruce Reimer and his brother were circumcised at a very young</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age and the procedure went horribly wrong causing his genitals</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to be damaged and beyond repair</a:t>
            </a:r>
          </a:p>
          <a:p>
            <a:pPr marL="457200" lvl="0" indent="-228600" rtl="0">
              <a:lnSpc>
                <a:spcPct val="115000"/>
              </a:lnSpc>
              <a:spcBef>
                <a:spcPts val="0"/>
              </a:spcBef>
              <a:spcAft>
                <a:spcPts val="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Bruce’s parents decided to bring Bruce up as a girl because of this</a:t>
            </a:r>
          </a:p>
          <a:p>
            <a:pPr marL="457200" lvl="0" indent="-228600" rtl="0">
              <a:lnSpc>
                <a:spcPct val="115000"/>
              </a:lnSpc>
              <a:spcBef>
                <a:spcPts val="0"/>
              </a:spcBef>
              <a:spcAft>
                <a:spcPts val="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Although they removed his genitals and tried to bring him up as a</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woman, Bruce’s personality was not that of a woman which clearly</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proves that men and women are biologically different</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behaviour-wise and personality-wise</a:t>
            </a:r>
          </a:p>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Once Bruce was told the truth, he decided to dress as a male,</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changed his name to David and continued his life as a male</a:t>
            </a:r>
          </a:p>
        </p:txBody>
      </p:sp>
      <p:sp>
        <p:nvSpPr>
          <p:cNvPr id="363" name="Shape 363"/>
          <p:cNvSpPr/>
          <p:nvPr/>
        </p:nvSpPr>
        <p:spPr>
          <a:xfrm>
            <a:off x="-10350" y="5897767"/>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4" name="Shape 364"/>
          <p:cNvSpPr/>
          <p:nvPr/>
        </p:nvSpPr>
        <p:spPr>
          <a:xfrm rot="5400000">
            <a:off x="8436639" y="2541662"/>
            <a:ext cx="8545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65" name="Shape 365"/>
          <p:cNvGrpSpPr/>
          <p:nvPr/>
        </p:nvGrpSpPr>
        <p:grpSpPr>
          <a:xfrm>
            <a:off x="6968069" y="3074340"/>
            <a:ext cx="3791700" cy="2146666"/>
            <a:chOff x="5845949" y="2204525"/>
            <a:chExt cx="3159750" cy="1724999"/>
          </a:xfrm>
        </p:grpSpPr>
        <p:pic>
          <p:nvPicPr>
            <p:cNvPr id="366" name="Shape 366"/>
            <p:cNvPicPr preferRelativeResize="0"/>
            <p:nvPr/>
          </p:nvPicPr>
          <p:blipFill rotWithShape="1">
            <a:blip r:embed="rId3">
              <a:alphaModFix/>
            </a:blip>
            <a:srcRect l="4313" t="6625" r="4686" b="6198"/>
            <a:stretch/>
          </p:blipFill>
          <p:spPr>
            <a:xfrm>
              <a:off x="5998350" y="2351350"/>
              <a:ext cx="1446124" cy="1417799"/>
            </a:xfrm>
            <a:prstGeom prst="rect">
              <a:avLst/>
            </a:prstGeom>
            <a:noFill/>
            <a:ln>
              <a:noFill/>
            </a:ln>
          </p:spPr>
        </p:pic>
        <p:grpSp>
          <p:nvGrpSpPr>
            <p:cNvPr id="367" name="Shape 367"/>
            <p:cNvGrpSpPr/>
            <p:nvPr/>
          </p:nvGrpSpPr>
          <p:grpSpPr>
            <a:xfrm>
              <a:off x="5845949" y="2204525"/>
              <a:ext cx="3159750" cy="1724999"/>
              <a:chOff x="5845949" y="2204525"/>
              <a:chExt cx="3159750" cy="1724999"/>
            </a:xfrm>
          </p:grpSpPr>
          <p:sp>
            <p:nvSpPr>
              <p:cNvPr id="368" name="Shape 368"/>
              <p:cNvSpPr/>
              <p:nvPr/>
            </p:nvSpPr>
            <p:spPr>
              <a:xfrm>
                <a:off x="5990550" y="2204525"/>
                <a:ext cx="2870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9" name="Shape 369"/>
              <p:cNvSpPr/>
              <p:nvPr/>
            </p:nvSpPr>
            <p:spPr>
              <a:xfrm rot="5400000">
                <a:off x="5055750" y="2994724"/>
                <a:ext cx="17249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0" name="Shape 370"/>
              <p:cNvSpPr/>
              <p:nvPr/>
            </p:nvSpPr>
            <p:spPr>
              <a:xfrm rot="5400000">
                <a:off x="8075250" y="2990374"/>
                <a:ext cx="17162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1" name="Shape 371"/>
              <p:cNvSpPr/>
              <p:nvPr/>
            </p:nvSpPr>
            <p:spPr>
              <a:xfrm>
                <a:off x="5990550" y="3774325"/>
                <a:ext cx="2870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72" name="Shape 372"/>
            <p:cNvPicPr preferRelativeResize="0"/>
            <p:nvPr/>
          </p:nvPicPr>
          <p:blipFill rotWithShape="1">
            <a:blip r:embed="rId4">
              <a:alphaModFix/>
            </a:blip>
            <a:srcRect l="14609" r="21341"/>
            <a:stretch/>
          </p:blipFill>
          <p:spPr>
            <a:xfrm>
              <a:off x="7444475" y="2351350"/>
              <a:ext cx="1416625" cy="1417800"/>
            </a:xfrm>
            <a:prstGeom prst="rect">
              <a:avLst/>
            </a:prstGeom>
            <a:noFill/>
            <a:ln>
              <a:noFill/>
            </a:ln>
          </p:spPr>
        </p:pic>
      </p:grpSp>
      <p:sp>
        <p:nvSpPr>
          <p:cNvPr id="373" name="Shape 373"/>
          <p:cNvSpPr/>
          <p:nvPr/>
        </p:nvSpPr>
        <p:spPr>
          <a:xfrm rot="5400000">
            <a:off x="8436639" y="5383725"/>
            <a:ext cx="8545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1"/>
        <p:cNvGrpSpPr/>
        <p:nvPr/>
      </p:nvGrpSpPr>
      <p:grpSpPr>
        <a:xfrm>
          <a:off x="0" y="0"/>
          <a:ext cx="0" cy="0"/>
          <a:chOff x="0" y="0"/>
          <a:chExt cx="0" cy="0"/>
        </a:xfrm>
      </p:grpSpPr>
      <p:sp>
        <p:nvSpPr>
          <p:cNvPr id="82" name="Shape 82"/>
          <p:cNvSpPr/>
          <p:nvPr/>
        </p:nvSpPr>
        <p:spPr>
          <a:xfrm>
            <a:off x="8341386" y="5651833"/>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8555706" y="201414"/>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250475" y="201414"/>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2279040" y="365870"/>
            <a:ext cx="5824800" cy="5669066"/>
          </a:xfrm>
          <a:prstGeom prst="ellipse">
            <a:avLst/>
          </a:prstGeom>
          <a:solidFill>
            <a:srgbClr val="E69138"/>
          </a:solidFill>
          <a:ln>
            <a:noFill/>
          </a:ln>
        </p:spPr>
        <p:txBody>
          <a:bodyPr lIns="91425" tIns="91425" rIns="91425" bIns="91425" anchor="ctr" anchorCtr="0">
            <a:noAutofit/>
          </a:bodyPr>
          <a:lstStyle/>
          <a:p>
            <a:pPr lvl="0">
              <a:spcBef>
                <a:spcPts val="0"/>
              </a:spcBef>
              <a:buNone/>
            </a:pPr>
            <a:endParaRPr/>
          </a:p>
        </p:txBody>
      </p:sp>
      <p:pic>
        <p:nvPicPr>
          <p:cNvPr id="86" name="Shape 86"/>
          <p:cNvPicPr preferRelativeResize="0"/>
          <p:nvPr/>
        </p:nvPicPr>
        <p:blipFill rotWithShape="1">
          <a:blip r:embed="rId3">
            <a:alphaModFix amt="50000"/>
          </a:blip>
          <a:srcRect l="17033" t="7054"/>
          <a:stretch/>
        </p:blipFill>
        <p:spPr>
          <a:xfrm>
            <a:off x="2064390" y="237782"/>
            <a:ext cx="5970900" cy="5669066"/>
          </a:xfrm>
          <a:prstGeom prst="rect">
            <a:avLst/>
          </a:prstGeom>
          <a:noFill/>
          <a:ln>
            <a:noFill/>
          </a:ln>
        </p:spPr>
      </p:pic>
      <p:sp>
        <p:nvSpPr>
          <p:cNvPr id="87" name="Shape 87"/>
          <p:cNvSpPr/>
          <p:nvPr/>
        </p:nvSpPr>
        <p:spPr>
          <a:xfrm>
            <a:off x="407204" y="-1517040"/>
            <a:ext cx="9568440" cy="9434879"/>
          </a:xfrm>
          <a:prstGeom prst="donut">
            <a:avLst>
              <a:gd name="adj" fmla="val 21475"/>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8" name="Shape 88"/>
          <p:cNvSpPr txBox="1"/>
          <p:nvPr/>
        </p:nvSpPr>
        <p:spPr>
          <a:xfrm>
            <a:off x="2458326" y="2228430"/>
            <a:ext cx="5645519" cy="1943946"/>
          </a:xfrm>
          <a:prstGeom prst="rect">
            <a:avLst/>
          </a:prstGeom>
          <a:noFill/>
          <a:ln>
            <a:noFill/>
          </a:ln>
        </p:spPr>
        <p:txBody>
          <a:bodyPr lIns="91425" tIns="91425" rIns="91425" bIns="91425" anchor="ctr" anchorCtr="0">
            <a:noAutofit/>
          </a:bodyPr>
          <a:lstStyle/>
          <a:p>
            <a:pPr lvl="0" algn="ctr" rtl="0">
              <a:spcBef>
                <a:spcPts val="0"/>
              </a:spcBef>
              <a:buNone/>
            </a:pPr>
            <a:r>
              <a:rPr lang="en-GB" sz="4800">
                <a:solidFill>
                  <a:srgbClr val="FFFFFF"/>
                </a:solidFill>
                <a:latin typeface="Roboto Condensed"/>
                <a:ea typeface="Roboto Condensed"/>
                <a:cs typeface="Roboto Condensed"/>
                <a:sym typeface="Roboto Condensed"/>
              </a:rPr>
              <a:t>Part 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p:nvPr/>
        </p:nvSpPr>
        <p:spPr>
          <a:xfrm>
            <a:off x="10263" y="2580449"/>
            <a:ext cx="10952279" cy="3196106"/>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txBox="1"/>
          <p:nvPr/>
        </p:nvSpPr>
        <p:spPr>
          <a:xfrm>
            <a:off x="-10350" y="2751204"/>
            <a:ext cx="10952279" cy="2944106"/>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0"/>
              </a:spcAft>
              <a:buClr>
                <a:schemeClr val="dk2"/>
              </a:buClr>
              <a:buFont typeface="Roboto Condensed"/>
              <a:buChar char="●"/>
            </a:pPr>
            <a:r>
              <a:rPr lang="en-GB" sz="1800">
                <a:solidFill>
                  <a:schemeClr val="dk2"/>
                </a:solidFill>
                <a:latin typeface="Roboto Condensed"/>
                <a:ea typeface="Roboto Condensed"/>
                <a:cs typeface="Roboto Condensed"/>
                <a:sym typeface="Roboto Condensed"/>
              </a:rPr>
              <a:t>This story is an example of genders being predetermined by for example the toys you play with as a child</a:t>
            </a:r>
          </a:p>
          <a:p>
            <a:pPr marL="457200" lvl="0" indent="-228600" rtl="0">
              <a:lnSpc>
                <a:spcPct val="115000"/>
              </a:lnSpc>
              <a:spcBef>
                <a:spcPts val="0"/>
              </a:spcBef>
              <a:spcAft>
                <a:spcPts val="0"/>
              </a:spcAft>
              <a:buClr>
                <a:schemeClr val="dk2"/>
              </a:buClr>
              <a:buFont typeface="Roboto Condensed"/>
              <a:buChar char="●"/>
            </a:pPr>
            <a:r>
              <a:rPr lang="en-GB" sz="1800">
                <a:solidFill>
                  <a:schemeClr val="dk2"/>
                </a:solidFill>
                <a:latin typeface="Roboto Condensed"/>
                <a:ea typeface="Roboto Condensed"/>
                <a:cs typeface="Roboto Condensed"/>
                <a:sym typeface="Roboto Condensed"/>
              </a:rPr>
              <a:t>Dr. John Money, thought this way, that gender roles can be socially constructed, and if a child was brought up as a child as the opposite sex, it would work</a:t>
            </a:r>
          </a:p>
          <a:p>
            <a:pPr marL="457200" lvl="0" indent="-228600" rtl="0">
              <a:lnSpc>
                <a:spcPct val="115000"/>
              </a:lnSpc>
              <a:spcBef>
                <a:spcPts val="0"/>
              </a:spcBef>
              <a:spcAft>
                <a:spcPts val="1600"/>
              </a:spcAft>
              <a:buClr>
                <a:schemeClr val="dk2"/>
              </a:buClr>
              <a:buFont typeface="Roboto Condensed"/>
              <a:buChar char="●"/>
            </a:pPr>
            <a:r>
              <a:rPr lang="en-GB" sz="1800">
                <a:solidFill>
                  <a:schemeClr val="dk2"/>
                </a:solidFill>
                <a:latin typeface="Roboto Condensed"/>
                <a:ea typeface="Roboto Condensed"/>
                <a:cs typeface="Roboto Condensed"/>
                <a:sym typeface="Roboto Condensed"/>
              </a:rPr>
              <a:t>Although his parents persistently tried to change Bruce into a girl, Bruce’s biological factors outweighed his social upbringing, which comes to show that innately, boys and girls are different</a:t>
            </a:r>
          </a:p>
        </p:txBody>
      </p:sp>
      <p:sp>
        <p:nvSpPr>
          <p:cNvPr id="380" name="Shape 380"/>
          <p:cNvSpPr/>
          <p:nvPr/>
        </p:nvSpPr>
        <p:spPr>
          <a:xfrm>
            <a:off x="-10350" y="562459"/>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p:nvPr/>
        </p:nvSpPr>
        <p:spPr>
          <a:xfrm>
            <a:off x="-10350" y="5802942"/>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2" name="Shape 382"/>
          <p:cNvSpPr/>
          <p:nvPr/>
        </p:nvSpPr>
        <p:spPr>
          <a:xfrm>
            <a:off x="-10350" y="257230"/>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txBox="1">
            <a:spLocks noGrp="1"/>
          </p:cNvSpPr>
          <p:nvPr>
            <p:ph type="title"/>
          </p:nvPr>
        </p:nvSpPr>
        <p:spPr>
          <a:xfrm>
            <a:off x="6" y="512217"/>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Analysis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p:nvPr/>
        </p:nvSpPr>
        <p:spPr>
          <a:xfrm>
            <a:off x="482046" y="260805"/>
            <a:ext cx="1012283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9" name="Shape 389"/>
          <p:cNvSpPr/>
          <p:nvPr/>
        </p:nvSpPr>
        <p:spPr>
          <a:xfrm>
            <a:off x="404376" y="5460249"/>
            <a:ext cx="1012283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0" name="Shape 390"/>
          <p:cNvSpPr/>
          <p:nvPr/>
        </p:nvSpPr>
        <p:spPr>
          <a:xfrm>
            <a:off x="0" y="2379940"/>
            <a:ext cx="10972800" cy="1787519"/>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1" name="Shape 391"/>
          <p:cNvSpPr txBox="1">
            <a:spLocks noGrp="1"/>
          </p:cNvSpPr>
          <p:nvPr>
            <p:ph type="title"/>
          </p:nvPr>
        </p:nvSpPr>
        <p:spPr>
          <a:xfrm>
            <a:off x="487716" y="2248498"/>
            <a:ext cx="9956159" cy="191893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Thank you</a:t>
            </a:r>
          </a:p>
        </p:txBody>
      </p:sp>
      <p:sp>
        <p:nvSpPr>
          <p:cNvPr id="392" name="Shape 392"/>
          <p:cNvSpPr/>
          <p:nvPr/>
        </p:nvSpPr>
        <p:spPr>
          <a:xfrm>
            <a:off x="10260" y="4167458"/>
            <a:ext cx="10972800" cy="809760"/>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3" name="Shape 393"/>
          <p:cNvSpPr txBox="1">
            <a:spLocks noGrp="1"/>
          </p:cNvSpPr>
          <p:nvPr>
            <p:ph type="subTitle" idx="4294967295"/>
          </p:nvPr>
        </p:nvSpPr>
        <p:spPr>
          <a:xfrm>
            <a:off x="482046" y="4232139"/>
            <a:ext cx="7467119" cy="592854"/>
          </a:xfrm>
          <a:prstGeom prst="rect">
            <a:avLst/>
          </a:prstGeom>
          <a:noFill/>
        </p:spPr>
        <p:txBody>
          <a:bodyPr lIns="91425" tIns="91425" rIns="91425" bIns="91425" anchor="t" anchorCtr="0">
            <a:noAutofit/>
          </a:bodyPr>
          <a:lstStyle/>
          <a:p>
            <a:pPr lvl="0" rtl="0">
              <a:spcBef>
                <a:spcPts val="0"/>
              </a:spcBef>
              <a:buNone/>
            </a:pPr>
            <a:r>
              <a:rPr lang="en-GB" sz="2800">
                <a:solidFill>
                  <a:srgbClr val="FFFFFF"/>
                </a:solidFill>
                <a:latin typeface="Roboto Condensed"/>
                <a:ea typeface="Roboto Condensed"/>
                <a:cs typeface="Roboto Condensed"/>
                <a:sym typeface="Roboto Condensed"/>
              </a:rPr>
              <a:t>Sidney ・ Uday ・ Michael </a:t>
            </a:r>
            <a:r>
              <a:rPr lang="en-GB" sz="2800">
                <a:solidFill>
                  <a:schemeClr val="lt1"/>
                </a:solidFill>
                <a:latin typeface="Roboto Condensed"/>
                <a:ea typeface="Roboto Condensed"/>
                <a:cs typeface="Roboto Condensed"/>
                <a:sym typeface="Roboto Condensed"/>
              </a:rPr>
              <a:t>・ Raphael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p:nvPr/>
        </p:nvSpPr>
        <p:spPr>
          <a:xfrm>
            <a:off x="10263" y="2906466"/>
            <a:ext cx="10952279" cy="2695092"/>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txBox="1"/>
          <p:nvPr/>
        </p:nvSpPr>
        <p:spPr>
          <a:xfrm>
            <a:off x="-10350" y="2940870"/>
            <a:ext cx="10952279" cy="2088799"/>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0"/>
              </a:spcAft>
              <a:buClr>
                <a:schemeClr val="dk2"/>
              </a:buClr>
              <a:buFont typeface="Roboto Condensed"/>
              <a:buChar char="●"/>
            </a:pPr>
            <a:r>
              <a:rPr lang="en-GB" sz="1600" i="1">
                <a:solidFill>
                  <a:schemeClr val="dk2"/>
                </a:solidFill>
                <a:latin typeface="Roboto Condensed"/>
                <a:ea typeface="Roboto Condensed"/>
                <a:cs typeface="Roboto Condensed"/>
                <a:sym typeface="Roboto Condensed"/>
              </a:rPr>
              <a:t>Social Identity: </a:t>
            </a:r>
            <a:r>
              <a:rPr lang="en-GB" sz="1600">
                <a:solidFill>
                  <a:schemeClr val="dk2"/>
                </a:solidFill>
                <a:latin typeface="Roboto Condensed"/>
                <a:ea typeface="Roboto Condensed"/>
                <a:cs typeface="Roboto Condensed"/>
                <a:sym typeface="Roboto Condensed"/>
              </a:rPr>
              <a:t>how you define yourself to those around you and yourself</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Changes throughout life</a:t>
            </a:r>
          </a:p>
          <a:p>
            <a:pPr marL="457200" lvl="0" indent="-228600" rtl="0">
              <a:lnSpc>
                <a:spcPct val="115000"/>
              </a:lnSpc>
              <a:spcBef>
                <a:spcPts val="0"/>
              </a:spcBef>
              <a:spcAft>
                <a:spcPts val="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Responsible for many behavioural shifts</a:t>
            </a:r>
          </a:p>
          <a:p>
            <a:pPr marL="457200" lvl="0" indent="-228600" rtl="0">
              <a:lnSpc>
                <a:spcPct val="115000"/>
              </a:lnSpc>
              <a:spcBef>
                <a:spcPts val="0"/>
              </a:spcBef>
              <a:spcAft>
                <a:spcPts val="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Conformity causes us to desire a certain social identity</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process of changing behaviour, thoughts, or feelings to adhere to a group/authoritative standard</a:t>
            </a:r>
          </a:p>
          <a:p>
            <a:pPr marL="457200" lvl="0" indent="-228600" rtl="0">
              <a:lnSpc>
                <a:spcPct val="115000"/>
              </a:lnSpc>
              <a:spcBef>
                <a:spcPts val="0"/>
              </a:spcBef>
              <a:spcAft>
                <a:spcPts val="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A reciprocal relationship of confirmation is created between the individual and society</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interactions → experience</a:t>
            </a:r>
          </a:p>
        </p:txBody>
      </p:sp>
      <p:sp>
        <p:nvSpPr>
          <p:cNvPr id="95" name="Shape 95"/>
          <p:cNvSpPr/>
          <p:nvPr/>
        </p:nvSpPr>
        <p:spPr>
          <a:xfrm>
            <a:off x="-10350" y="752112"/>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10350" y="5708114"/>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10350" y="352058"/>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txBox="1">
            <a:spLocks noGrp="1"/>
          </p:cNvSpPr>
          <p:nvPr>
            <p:ph type="title"/>
          </p:nvPr>
        </p:nvSpPr>
        <p:spPr>
          <a:xfrm>
            <a:off x="6" y="701870"/>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Social Identity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10350" y="372807"/>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10350" y="5708114"/>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10350" y="67577"/>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Influences</a:t>
            </a:r>
          </a:p>
        </p:txBody>
      </p:sp>
      <p:sp>
        <p:nvSpPr>
          <p:cNvPr id="107" name="Shape 107"/>
          <p:cNvSpPr/>
          <p:nvPr/>
        </p:nvSpPr>
        <p:spPr>
          <a:xfrm>
            <a:off x="10263" y="2201145"/>
            <a:ext cx="10952279" cy="3791572"/>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txBox="1"/>
          <p:nvPr/>
        </p:nvSpPr>
        <p:spPr>
          <a:xfrm>
            <a:off x="10260" y="3236337"/>
            <a:ext cx="8131680" cy="1889066"/>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Gender</a:t>
            </a:r>
          </a:p>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Culture</a:t>
            </a:r>
          </a:p>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Age</a:t>
            </a:r>
          </a:p>
          <a:p>
            <a:pPr marL="457200" lvl="0" indent="-228600"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Social Class</a:t>
            </a:r>
          </a:p>
        </p:txBody>
      </p:sp>
      <p:sp>
        <p:nvSpPr>
          <p:cNvPr id="110" name="Shape 110"/>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1" name="Shape 111"/>
          <p:cNvPicPr preferRelativeResize="0"/>
          <p:nvPr/>
        </p:nvPicPr>
        <p:blipFill>
          <a:blip r:embed="rId3">
            <a:alphaModFix/>
          </a:blip>
          <a:stretch>
            <a:fillRect/>
          </a:stretch>
        </p:blipFill>
        <p:spPr>
          <a:xfrm>
            <a:off x="7759860" y="2777959"/>
            <a:ext cx="2543700" cy="2637912"/>
          </a:xfrm>
          <a:prstGeom prst="rect">
            <a:avLst/>
          </a:prstGeom>
          <a:noFill/>
          <a:ln>
            <a:noFill/>
          </a:ln>
        </p:spPr>
      </p:pic>
      <p:sp>
        <p:nvSpPr>
          <p:cNvPr id="112" name="Shape 112"/>
          <p:cNvSpPr/>
          <p:nvPr/>
        </p:nvSpPr>
        <p:spPr>
          <a:xfrm>
            <a:off x="7759860" y="2598028"/>
            <a:ext cx="2543760"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7759830" y="5379641"/>
            <a:ext cx="2543760"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rot="5400000">
            <a:off x="6187609" y="3991874"/>
            <a:ext cx="2970986"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rot="5400000">
            <a:off x="8634490" y="5740445"/>
            <a:ext cx="74368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rot="5400000">
            <a:off x="8839369" y="3991874"/>
            <a:ext cx="2970986"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rot="5400000">
            <a:off x="8634490" y="2231858"/>
            <a:ext cx="74368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10350" y="5455367"/>
            <a:ext cx="8929799" cy="541332"/>
          </a:xfrm>
          <a:prstGeom prst="rtTriangle">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rot="10800000" flipH="1">
            <a:off x="10266" y="2201178"/>
            <a:ext cx="8929799" cy="576799"/>
          </a:xfrm>
          <a:prstGeom prst="rtTriangle">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176760" y="446289"/>
            <a:ext cx="10417680"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502383" y="952404"/>
            <a:ext cx="9968039" cy="1738614"/>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77560" y="5808726"/>
            <a:ext cx="10417680"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txBox="1"/>
          <p:nvPr/>
        </p:nvSpPr>
        <p:spPr>
          <a:xfrm>
            <a:off x="626400" y="1283772"/>
            <a:ext cx="2094120" cy="1265599"/>
          </a:xfrm>
          <a:prstGeom prst="rect">
            <a:avLst/>
          </a:prstGeom>
          <a:noFill/>
          <a:ln>
            <a:noFill/>
          </a:ln>
        </p:spPr>
        <p:txBody>
          <a:bodyPr lIns="91425" tIns="91425" rIns="91425" bIns="91425" anchor="t" anchorCtr="0">
            <a:noAutofit/>
          </a:bodyPr>
          <a:lstStyle/>
          <a:p>
            <a:pPr lvl="0" algn="ctr" rtl="0">
              <a:spcBef>
                <a:spcPts val="0"/>
              </a:spcBef>
              <a:buNone/>
            </a:pPr>
            <a:r>
              <a:rPr lang="en-GB" sz="1800">
                <a:solidFill>
                  <a:srgbClr val="FFFFFF"/>
                </a:solidFill>
                <a:latin typeface="Roboto Condensed"/>
                <a:ea typeface="Roboto Condensed"/>
                <a:cs typeface="Roboto Condensed"/>
                <a:sym typeface="Roboto Condensed"/>
              </a:rPr>
              <a:t>Young Single</a:t>
            </a:r>
            <a:br>
              <a:rPr lang="en-GB" sz="1800">
                <a:solidFill>
                  <a:srgbClr val="FFFFFF"/>
                </a:solidFill>
                <a:latin typeface="Roboto Condensed"/>
                <a:ea typeface="Roboto Condensed"/>
                <a:cs typeface="Roboto Condensed"/>
                <a:sym typeface="Roboto Condensed"/>
              </a:rPr>
            </a:br>
            <a:r>
              <a:rPr lang="en-GB" sz="1800">
                <a:solidFill>
                  <a:srgbClr val="FFFFFF"/>
                </a:solidFill>
                <a:latin typeface="Roboto Condensed"/>
                <a:ea typeface="Roboto Condensed"/>
                <a:cs typeface="Roboto Condensed"/>
                <a:sym typeface="Roboto Condensed"/>
              </a:rPr>
              <a:t>Adult</a:t>
            </a:r>
          </a:p>
        </p:txBody>
      </p:sp>
      <p:sp>
        <p:nvSpPr>
          <p:cNvPr id="128" name="Shape 128"/>
          <p:cNvSpPr/>
          <p:nvPr/>
        </p:nvSpPr>
        <p:spPr>
          <a:xfrm>
            <a:off x="3097774" y="1505127"/>
            <a:ext cx="768959" cy="531626"/>
          </a:xfrm>
          <a:prstGeom prst="rightArrow">
            <a:avLst>
              <a:gd name="adj1" fmla="val 50000"/>
              <a:gd name="adj2" fmla="val 50000"/>
            </a:avLst>
          </a:prstGeom>
          <a:solidFill>
            <a:srgbClr val="B45F06"/>
          </a:solidFill>
          <a:ln>
            <a:noFill/>
          </a:ln>
        </p:spPr>
        <p:txBody>
          <a:bodyPr lIns="91425" tIns="91425" rIns="91425" bIns="91425" anchor="ctr" anchorCtr="0">
            <a:noAutofit/>
          </a:bodyPr>
          <a:lstStyle/>
          <a:p>
            <a:pPr lvl="0">
              <a:spcBef>
                <a:spcPts val="0"/>
              </a:spcBef>
              <a:buNone/>
            </a:pPr>
            <a:endParaRPr/>
          </a:p>
        </p:txBody>
      </p:sp>
      <p:sp>
        <p:nvSpPr>
          <p:cNvPr id="129" name="Shape 129"/>
          <p:cNvSpPr txBox="1"/>
          <p:nvPr/>
        </p:nvSpPr>
        <p:spPr>
          <a:xfrm>
            <a:off x="4338540" y="1327794"/>
            <a:ext cx="2094120" cy="1265599"/>
          </a:xfrm>
          <a:prstGeom prst="rect">
            <a:avLst/>
          </a:prstGeom>
          <a:noFill/>
          <a:ln>
            <a:noFill/>
          </a:ln>
        </p:spPr>
        <p:txBody>
          <a:bodyPr lIns="91425" tIns="91425" rIns="91425" bIns="91425" anchor="t" anchorCtr="0">
            <a:noAutofit/>
          </a:bodyPr>
          <a:lstStyle/>
          <a:p>
            <a:pPr lvl="0" algn="ctr" rtl="0">
              <a:spcBef>
                <a:spcPts val="0"/>
              </a:spcBef>
              <a:buNone/>
            </a:pPr>
            <a:r>
              <a:rPr lang="en-GB" sz="1800">
                <a:solidFill>
                  <a:srgbClr val="FFFFFF"/>
                </a:solidFill>
                <a:latin typeface="Roboto Condensed"/>
                <a:ea typeface="Roboto Condensed"/>
                <a:cs typeface="Roboto Condensed"/>
                <a:sym typeface="Roboto Condensed"/>
              </a:rPr>
              <a:t>Newly Married</a:t>
            </a:r>
          </a:p>
          <a:p>
            <a:pPr lvl="0" algn="ctr" rtl="0">
              <a:spcBef>
                <a:spcPts val="0"/>
              </a:spcBef>
              <a:buNone/>
            </a:pPr>
            <a:r>
              <a:rPr lang="en-GB" sz="1800">
                <a:solidFill>
                  <a:srgbClr val="FFFFFF"/>
                </a:solidFill>
                <a:latin typeface="Roboto Condensed"/>
                <a:ea typeface="Roboto Condensed"/>
                <a:cs typeface="Roboto Condensed"/>
                <a:sym typeface="Roboto Condensed"/>
              </a:rPr>
              <a:t>Couple</a:t>
            </a:r>
          </a:p>
        </p:txBody>
      </p:sp>
      <p:sp>
        <p:nvSpPr>
          <p:cNvPr id="130" name="Shape 130"/>
          <p:cNvSpPr/>
          <p:nvPr/>
        </p:nvSpPr>
        <p:spPr>
          <a:xfrm>
            <a:off x="7198625" y="1461634"/>
            <a:ext cx="768959" cy="531626"/>
          </a:xfrm>
          <a:prstGeom prst="rightArrow">
            <a:avLst>
              <a:gd name="adj1" fmla="val 50000"/>
              <a:gd name="adj2" fmla="val 50000"/>
            </a:avLst>
          </a:prstGeom>
          <a:solidFill>
            <a:srgbClr val="B45F06"/>
          </a:solidFill>
          <a:ln>
            <a:noFill/>
          </a:ln>
        </p:spPr>
        <p:txBody>
          <a:bodyPr lIns="91425" tIns="91425" rIns="91425" bIns="91425" anchor="ctr" anchorCtr="0">
            <a:noAutofit/>
          </a:bodyPr>
          <a:lstStyle/>
          <a:p>
            <a:pPr lvl="0">
              <a:spcBef>
                <a:spcPts val="0"/>
              </a:spcBef>
              <a:buNone/>
            </a:pPr>
            <a:endParaRPr/>
          </a:p>
        </p:txBody>
      </p:sp>
      <p:sp>
        <p:nvSpPr>
          <p:cNvPr id="131" name="Shape 131"/>
          <p:cNvSpPr txBox="1"/>
          <p:nvPr/>
        </p:nvSpPr>
        <p:spPr>
          <a:xfrm>
            <a:off x="8144700" y="1284301"/>
            <a:ext cx="2094120" cy="1265599"/>
          </a:xfrm>
          <a:prstGeom prst="rect">
            <a:avLst/>
          </a:prstGeom>
          <a:noFill/>
          <a:ln>
            <a:noFill/>
          </a:ln>
        </p:spPr>
        <p:txBody>
          <a:bodyPr lIns="91425" tIns="91425" rIns="91425" bIns="91425" anchor="t" anchorCtr="0">
            <a:noAutofit/>
          </a:bodyPr>
          <a:lstStyle/>
          <a:p>
            <a:pPr lvl="0" algn="ctr" rtl="0">
              <a:spcBef>
                <a:spcPts val="0"/>
              </a:spcBef>
              <a:buNone/>
            </a:pPr>
            <a:r>
              <a:rPr lang="en-GB" sz="1800">
                <a:solidFill>
                  <a:srgbClr val="FFFFFF"/>
                </a:solidFill>
                <a:latin typeface="Roboto Condensed"/>
                <a:ea typeface="Roboto Condensed"/>
                <a:cs typeface="Roboto Condensed"/>
                <a:sym typeface="Roboto Condensed"/>
              </a:rPr>
              <a:t>Family with</a:t>
            </a:r>
          </a:p>
          <a:p>
            <a:pPr lvl="0" algn="ctr" rtl="0">
              <a:spcBef>
                <a:spcPts val="0"/>
              </a:spcBef>
              <a:buNone/>
            </a:pPr>
            <a:r>
              <a:rPr lang="en-GB" sz="1800">
                <a:solidFill>
                  <a:srgbClr val="FFFFFF"/>
                </a:solidFill>
                <a:latin typeface="Roboto Condensed"/>
                <a:ea typeface="Roboto Condensed"/>
                <a:cs typeface="Roboto Condensed"/>
                <a:sym typeface="Roboto Condensed"/>
              </a:rPr>
              <a:t>Young Children</a:t>
            </a:r>
          </a:p>
        </p:txBody>
      </p:sp>
      <p:sp>
        <p:nvSpPr>
          <p:cNvPr id="132" name="Shape 132"/>
          <p:cNvSpPr/>
          <p:nvPr/>
        </p:nvSpPr>
        <p:spPr>
          <a:xfrm>
            <a:off x="502383" y="3702378"/>
            <a:ext cx="9968039" cy="1738614"/>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txBox="1"/>
          <p:nvPr/>
        </p:nvSpPr>
        <p:spPr>
          <a:xfrm>
            <a:off x="626400" y="4033746"/>
            <a:ext cx="2094120" cy="1265599"/>
          </a:xfrm>
          <a:prstGeom prst="rect">
            <a:avLst/>
          </a:prstGeom>
          <a:noFill/>
          <a:ln>
            <a:noFill/>
          </a:ln>
        </p:spPr>
        <p:txBody>
          <a:bodyPr lIns="91425" tIns="91425" rIns="91425" bIns="91425" anchor="t" anchorCtr="0">
            <a:noAutofit/>
          </a:bodyPr>
          <a:lstStyle/>
          <a:p>
            <a:pPr lvl="0" algn="ctr" rtl="0">
              <a:spcBef>
                <a:spcPts val="0"/>
              </a:spcBef>
              <a:buNone/>
            </a:pPr>
            <a:r>
              <a:rPr lang="en-GB" sz="1800">
                <a:solidFill>
                  <a:srgbClr val="FFFFFF"/>
                </a:solidFill>
                <a:latin typeface="Roboto Condensed"/>
                <a:ea typeface="Roboto Condensed"/>
                <a:cs typeface="Roboto Condensed"/>
                <a:sym typeface="Roboto Condensed"/>
              </a:rPr>
              <a:t>Family with</a:t>
            </a:r>
          </a:p>
          <a:p>
            <a:pPr lvl="0" algn="ctr" rtl="0">
              <a:spcBef>
                <a:spcPts val="0"/>
              </a:spcBef>
              <a:buNone/>
            </a:pPr>
            <a:r>
              <a:rPr lang="en-GB" sz="1800">
                <a:solidFill>
                  <a:srgbClr val="FFFFFF"/>
                </a:solidFill>
                <a:latin typeface="Roboto Condensed"/>
                <a:ea typeface="Roboto Condensed"/>
                <a:cs typeface="Roboto Condensed"/>
                <a:sym typeface="Roboto Condensed"/>
              </a:rPr>
              <a:t>Adolescents</a:t>
            </a:r>
          </a:p>
        </p:txBody>
      </p:sp>
      <p:sp>
        <p:nvSpPr>
          <p:cNvPr id="134" name="Shape 134"/>
          <p:cNvSpPr/>
          <p:nvPr/>
        </p:nvSpPr>
        <p:spPr>
          <a:xfrm>
            <a:off x="3097774" y="4255099"/>
            <a:ext cx="768959" cy="531626"/>
          </a:xfrm>
          <a:prstGeom prst="rightArrow">
            <a:avLst>
              <a:gd name="adj1" fmla="val 50000"/>
              <a:gd name="adj2" fmla="val 50000"/>
            </a:avLst>
          </a:prstGeom>
          <a:solidFill>
            <a:srgbClr val="B45F06"/>
          </a:solidFill>
          <a:ln>
            <a:noFill/>
          </a:ln>
        </p:spPr>
        <p:txBody>
          <a:bodyPr lIns="91425" tIns="91425" rIns="91425" bIns="91425" anchor="ctr" anchorCtr="0">
            <a:noAutofit/>
          </a:bodyPr>
          <a:lstStyle/>
          <a:p>
            <a:pPr lvl="0">
              <a:spcBef>
                <a:spcPts val="0"/>
              </a:spcBef>
              <a:buNone/>
            </a:pPr>
            <a:endParaRPr/>
          </a:p>
        </p:txBody>
      </p:sp>
      <p:sp>
        <p:nvSpPr>
          <p:cNvPr id="135" name="Shape 135"/>
          <p:cNvSpPr txBox="1"/>
          <p:nvPr/>
        </p:nvSpPr>
        <p:spPr>
          <a:xfrm>
            <a:off x="4338540" y="4077766"/>
            <a:ext cx="2094120" cy="1265599"/>
          </a:xfrm>
          <a:prstGeom prst="rect">
            <a:avLst/>
          </a:prstGeom>
          <a:noFill/>
          <a:ln>
            <a:noFill/>
          </a:ln>
        </p:spPr>
        <p:txBody>
          <a:bodyPr lIns="91425" tIns="91425" rIns="91425" bIns="91425" anchor="t" anchorCtr="0">
            <a:noAutofit/>
          </a:bodyPr>
          <a:lstStyle/>
          <a:p>
            <a:pPr lvl="0" algn="ctr" rtl="0">
              <a:spcBef>
                <a:spcPts val="0"/>
              </a:spcBef>
              <a:buNone/>
            </a:pPr>
            <a:r>
              <a:rPr lang="en-GB" sz="1800">
                <a:solidFill>
                  <a:srgbClr val="FFFFFF"/>
                </a:solidFill>
                <a:latin typeface="Roboto Condensed"/>
                <a:ea typeface="Roboto Condensed"/>
                <a:cs typeface="Roboto Condensed"/>
                <a:sym typeface="Roboto Condensed"/>
              </a:rPr>
              <a:t>Family in</a:t>
            </a:r>
          </a:p>
          <a:p>
            <a:pPr lvl="0" algn="ctr" rtl="0">
              <a:spcBef>
                <a:spcPts val="0"/>
              </a:spcBef>
              <a:buNone/>
            </a:pPr>
            <a:r>
              <a:rPr lang="en-GB" sz="1800">
                <a:solidFill>
                  <a:srgbClr val="FFFFFF"/>
                </a:solidFill>
                <a:latin typeface="Roboto Condensed"/>
                <a:ea typeface="Roboto Condensed"/>
                <a:cs typeface="Roboto Condensed"/>
                <a:sym typeface="Roboto Condensed"/>
              </a:rPr>
              <a:t>Mid-life</a:t>
            </a:r>
          </a:p>
        </p:txBody>
      </p:sp>
      <p:sp>
        <p:nvSpPr>
          <p:cNvPr id="136" name="Shape 136"/>
          <p:cNvSpPr/>
          <p:nvPr/>
        </p:nvSpPr>
        <p:spPr>
          <a:xfrm>
            <a:off x="7198625" y="4211608"/>
            <a:ext cx="768959" cy="531626"/>
          </a:xfrm>
          <a:prstGeom prst="rightArrow">
            <a:avLst>
              <a:gd name="adj1" fmla="val 50000"/>
              <a:gd name="adj2" fmla="val 50000"/>
            </a:avLst>
          </a:prstGeom>
          <a:solidFill>
            <a:srgbClr val="B45F06"/>
          </a:solidFill>
          <a:ln>
            <a:noFill/>
          </a:ln>
        </p:spPr>
        <p:txBody>
          <a:bodyPr lIns="91425" tIns="91425" rIns="91425" bIns="91425" anchor="ctr" anchorCtr="0">
            <a:noAutofit/>
          </a:bodyPr>
          <a:lstStyle/>
          <a:p>
            <a:pPr lvl="0">
              <a:spcBef>
                <a:spcPts val="0"/>
              </a:spcBef>
              <a:buNone/>
            </a:pPr>
            <a:endParaRPr/>
          </a:p>
        </p:txBody>
      </p:sp>
      <p:sp>
        <p:nvSpPr>
          <p:cNvPr id="137" name="Shape 137"/>
          <p:cNvSpPr txBox="1"/>
          <p:nvPr/>
        </p:nvSpPr>
        <p:spPr>
          <a:xfrm>
            <a:off x="8144700" y="4034274"/>
            <a:ext cx="2094120" cy="1265599"/>
          </a:xfrm>
          <a:prstGeom prst="rect">
            <a:avLst/>
          </a:prstGeom>
          <a:noFill/>
          <a:ln>
            <a:noFill/>
          </a:ln>
        </p:spPr>
        <p:txBody>
          <a:bodyPr lIns="91425" tIns="91425" rIns="91425" bIns="91425" anchor="t" anchorCtr="0">
            <a:noAutofit/>
          </a:bodyPr>
          <a:lstStyle/>
          <a:p>
            <a:pPr lvl="0" algn="ctr" rtl="0">
              <a:spcBef>
                <a:spcPts val="0"/>
              </a:spcBef>
              <a:buNone/>
            </a:pPr>
            <a:r>
              <a:rPr lang="en-GB" sz="1800">
                <a:solidFill>
                  <a:srgbClr val="FFFFFF"/>
                </a:solidFill>
                <a:latin typeface="Roboto Condensed"/>
                <a:ea typeface="Roboto Condensed"/>
                <a:cs typeface="Roboto Condensed"/>
                <a:sym typeface="Roboto Condensed"/>
              </a:rPr>
              <a:t>Family in</a:t>
            </a:r>
          </a:p>
          <a:p>
            <a:pPr lvl="0" algn="ctr" rtl="0">
              <a:spcBef>
                <a:spcPts val="0"/>
              </a:spcBef>
              <a:buNone/>
            </a:pPr>
            <a:r>
              <a:rPr lang="en-GB" sz="1800">
                <a:solidFill>
                  <a:srgbClr val="FFFFFF"/>
                </a:solidFill>
                <a:latin typeface="Roboto Condensed"/>
                <a:ea typeface="Roboto Condensed"/>
                <a:cs typeface="Roboto Condensed"/>
                <a:sym typeface="Roboto Condensed"/>
              </a:rPr>
              <a:t>later life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1"/>
        <p:cNvGrpSpPr/>
        <p:nvPr/>
      </p:nvGrpSpPr>
      <p:grpSpPr>
        <a:xfrm>
          <a:off x="0" y="0"/>
          <a:ext cx="0" cy="0"/>
          <a:chOff x="0" y="0"/>
          <a:chExt cx="0" cy="0"/>
        </a:xfrm>
      </p:grpSpPr>
      <p:sp>
        <p:nvSpPr>
          <p:cNvPr id="142" name="Shape 142"/>
          <p:cNvSpPr/>
          <p:nvPr/>
        </p:nvSpPr>
        <p:spPr>
          <a:xfrm>
            <a:off x="8341386" y="5651833"/>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8555706" y="201414"/>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250475" y="201414"/>
            <a:ext cx="2263679" cy="592854"/>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txBox="1"/>
          <p:nvPr/>
        </p:nvSpPr>
        <p:spPr>
          <a:xfrm>
            <a:off x="5465825" y="6336247"/>
            <a:ext cx="5645519" cy="1943946"/>
          </a:xfrm>
          <a:prstGeom prst="rect">
            <a:avLst/>
          </a:prstGeom>
          <a:noFill/>
          <a:ln>
            <a:noFill/>
          </a:ln>
        </p:spPr>
        <p:txBody>
          <a:bodyPr lIns="91425" tIns="91425" rIns="91425" bIns="91425" anchor="ctr" anchorCtr="0">
            <a:noAutofit/>
          </a:bodyPr>
          <a:lstStyle/>
          <a:p>
            <a:pPr lvl="0" algn="ctr" rtl="0">
              <a:spcBef>
                <a:spcPts val="0"/>
              </a:spcBef>
              <a:buNone/>
            </a:pPr>
            <a:r>
              <a:rPr lang="en-GB" sz="4800">
                <a:solidFill>
                  <a:srgbClr val="FFFFFF"/>
                </a:solidFill>
                <a:latin typeface="Roboto Condensed"/>
                <a:ea typeface="Roboto Condensed"/>
                <a:cs typeface="Roboto Condensed"/>
                <a:sym typeface="Roboto Condensed"/>
              </a:rPr>
              <a:t>Part B</a:t>
            </a:r>
          </a:p>
        </p:txBody>
      </p:sp>
      <p:sp>
        <p:nvSpPr>
          <p:cNvPr id="146" name="Shape 146"/>
          <p:cNvSpPr/>
          <p:nvPr/>
        </p:nvSpPr>
        <p:spPr>
          <a:xfrm>
            <a:off x="2279040" y="365870"/>
            <a:ext cx="5824800" cy="5669066"/>
          </a:xfrm>
          <a:prstGeom prst="ellipse">
            <a:avLst/>
          </a:prstGeom>
          <a:solidFill>
            <a:srgbClr val="E69138"/>
          </a:solidFill>
          <a:ln>
            <a:noFill/>
          </a:ln>
        </p:spPr>
        <p:txBody>
          <a:bodyPr lIns="91425" tIns="91425" rIns="91425" bIns="91425" anchor="ctr" anchorCtr="0">
            <a:noAutofit/>
          </a:bodyPr>
          <a:lstStyle/>
          <a:p>
            <a:pPr lvl="0">
              <a:spcBef>
                <a:spcPts val="0"/>
              </a:spcBef>
              <a:buNone/>
            </a:pPr>
            <a:endParaRPr/>
          </a:p>
        </p:txBody>
      </p:sp>
      <p:pic>
        <p:nvPicPr>
          <p:cNvPr id="147" name="Shape 147"/>
          <p:cNvPicPr preferRelativeResize="0"/>
          <p:nvPr/>
        </p:nvPicPr>
        <p:blipFill rotWithShape="1">
          <a:blip r:embed="rId3">
            <a:alphaModFix amt="50000"/>
          </a:blip>
          <a:srcRect l="10787" t="9223" r="11433" b="19388"/>
          <a:stretch/>
        </p:blipFill>
        <p:spPr>
          <a:xfrm>
            <a:off x="2326354" y="456433"/>
            <a:ext cx="5777489" cy="5498829"/>
          </a:xfrm>
          <a:prstGeom prst="rect">
            <a:avLst/>
          </a:prstGeom>
          <a:noFill/>
          <a:ln>
            <a:noFill/>
          </a:ln>
        </p:spPr>
      </p:pic>
      <p:sp>
        <p:nvSpPr>
          <p:cNvPr id="148" name="Shape 148"/>
          <p:cNvSpPr/>
          <p:nvPr/>
        </p:nvSpPr>
        <p:spPr>
          <a:xfrm>
            <a:off x="407204" y="-1517040"/>
            <a:ext cx="9568440" cy="9434879"/>
          </a:xfrm>
          <a:prstGeom prst="donut">
            <a:avLst>
              <a:gd name="adj" fmla="val 21475"/>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49" name="Shape 149"/>
          <p:cNvSpPr txBox="1"/>
          <p:nvPr/>
        </p:nvSpPr>
        <p:spPr>
          <a:xfrm>
            <a:off x="2458326" y="2228430"/>
            <a:ext cx="5645519" cy="1943946"/>
          </a:xfrm>
          <a:prstGeom prst="rect">
            <a:avLst/>
          </a:prstGeom>
          <a:noFill/>
          <a:ln>
            <a:noFill/>
          </a:ln>
        </p:spPr>
        <p:txBody>
          <a:bodyPr lIns="91425" tIns="91425" rIns="91425" bIns="91425" anchor="ctr" anchorCtr="0">
            <a:noAutofit/>
          </a:bodyPr>
          <a:lstStyle/>
          <a:p>
            <a:pPr lvl="0" algn="ctr" rtl="0">
              <a:spcBef>
                <a:spcPts val="0"/>
              </a:spcBef>
              <a:buNone/>
            </a:pPr>
            <a:r>
              <a:rPr lang="en-GB" sz="4800">
                <a:solidFill>
                  <a:srgbClr val="FFFFFF"/>
                </a:solidFill>
                <a:latin typeface="Roboto Condensed"/>
                <a:ea typeface="Roboto Condensed"/>
                <a:cs typeface="Roboto Condensed"/>
                <a:sym typeface="Roboto Condensed"/>
              </a:rPr>
              <a:t>Part B</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p:nvPr/>
        </p:nvSpPr>
        <p:spPr>
          <a:xfrm>
            <a:off x="10263" y="2201021"/>
            <a:ext cx="10952279" cy="3791572"/>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10350" y="372807"/>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Structural Functionalism</a:t>
            </a:r>
          </a:p>
        </p:txBody>
      </p:sp>
      <p:sp>
        <p:nvSpPr>
          <p:cNvPr id="157" name="Shape 157"/>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10260" y="2255868"/>
            <a:ext cx="8131680" cy="3612746"/>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Influenced mainly by the ideas of Emile Durkheim, the structural functional theory states that a society is stable when social institutions meet the needs of its citizen</a:t>
            </a:r>
          </a:p>
          <a:p>
            <a:pPr marL="457200" marR="0" lvl="0" indent="-228600" algn="l"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It mainly emphasizes on interdependence within a society and “function within function.”</a:t>
            </a:r>
          </a:p>
          <a:p>
            <a:pPr marL="457200" marR="0" lvl="0" indent="-228600" algn="l"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This theory even though holds the importance of examining the roles of an individual in the functioning of the society, it however fails to see the intercultural and interracial differences in individuals</a:t>
            </a:r>
          </a:p>
          <a:p>
            <a:pPr marL="457200" marR="0" lvl="0" indent="-228600" algn="l"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It does not address the problems like discrimination and does not see individuals as self reliant</a:t>
            </a:r>
          </a:p>
        </p:txBody>
      </p:sp>
      <p:sp>
        <p:nvSpPr>
          <p:cNvPr id="159" name="Shape 159"/>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60" name="Shape 160"/>
          <p:cNvPicPr preferRelativeResize="0"/>
          <p:nvPr/>
        </p:nvPicPr>
        <p:blipFill>
          <a:blip r:embed="rId3">
            <a:alphaModFix/>
          </a:blip>
          <a:stretch>
            <a:fillRect/>
          </a:stretch>
        </p:blipFill>
        <p:spPr>
          <a:xfrm>
            <a:off x="8334634" y="2586487"/>
            <a:ext cx="2083409" cy="2979042"/>
          </a:xfrm>
          <a:prstGeom prst="rect">
            <a:avLst/>
          </a:prstGeom>
          <a:noFill/>
          <a:ln>
            <a:noFill/>
          </a:ln>
        </p:spPr>
      </p:pic>
      <p:sp>
        <p:nvSpPr>
          <p:cNvPr id="161" name="Shape 161"/>
          <p:cNvSpPr/>
          <p:nvPr/>
        </p:nvSpPr>
        <p:spPr>
          <a:xfrm>
            <a:off x="8305566" y="5565529"/>
            <a:ext cx="226007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nvGrpSpPr>
          <p:cNvPr id="162" name="Shape 162"/>
          <p:cNvGrpSpPr/>
          <p:nvPr/>
        </p:nvGrpSpPr>
        <p:grpSpPr>
          <a:xfrm>
            <a:off x="8305559" y="2448369"/>
            <a:ext cx="2260080" cy="3157263"/>
            <a:chOff x="6921299" y="1881487"/>
            <a:chExt cx="1883400" cy="2537087"/>
          </a:xfrm>
        </p:grpSpPr>
        <p:sp>
          <p:nvSpPr>
            <p:cNvPr id="163" name="Shape 163"/>
            <p:cNvSpPr/>
            <p:nvPr/>
          </p:nvSpPr>
          <p:spPr>
            <a:xfrm>
              <a:off x="6921300" y="1881487"/>
              <a:ext cx="1883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64" name="Shape 164"/>
            <p:cNvSpPr/>
            <p:nvPr/>
          </p:nvSpPr>
          <p:spPr>
            <a:xfrm rot="5400000">
              <a:off x="57973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65" name="Shape 165"/>
            <p:cNvSpPr/>
            <p:nvPr/>
          </p:nvSpPr>
          <p:spPr>
            <a:xfrm rot="5400000">
              <a:off x="75361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166" name="Shape 166"/>
          <p:cNvSpPr/>
          <p:nvPr/>
        </p:nvSpPr>
        <p:spPr>
          <a:xfrm rot="5400000">
            <a:off x="9067120" y="2131233"/>
            <a:ext cx="7369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67" name="Shape 167"/>
          <p:cNvSpPr/>
          <p:nvPr/>
        </p:nvSpPr>
        <p:spPr>
          <a:xfrm rot="5400000">
            <a:off x="9147573" y="5884673"/>
            <a:ext cx="576054"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10263" y="2239178"/>
            <a:ext cx="10952279" cy="3791572"/>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p:nvPr/>
        </p:nvSpPr>
        <p:spPr>
          <a:xfrm>
            <a:off x="-10350" y="372807"/>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Structural Functionalism</a:t>
            </a:r>
          </a:p>
        </p:txBody>
      </p:sp>
      <p:sp>
        <p:nvSpPr>
          <p:cNvPr id="175" name="Shape 175"/>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txBox="1"/>
          <p:nvPr/>
        </p:nvSpPr>
        <p:spPr>
          <a:xfrm>
            <a:off x="2793240" y="2787653"/>
            <a:ext cx="8131680" cy="3040799"/>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In structural-functionalist thought, individuals are not significant in and of themselves but only in terms of their social status i.e. their position in patterns of social relations</a:t>
            </a:r>
            <a:br>
              <a:rPr lang="en-GB" sz="1600">
                <a:solidFill>
                  <a:schemeClr val="dk2"/>
                </a:solidFill>
                <a:latin typeface="Roboto Condensed"/>
                <a:ea typeface="Roboto Condensed"/>
                <a:cs typeface="Roboto Condensed"/>
                <a:sym typeface="Roboto Condensed"/>
              </a:rPr>
            </a:br>
            <a:r>
              <a:rPr lang="en-GB" sz="1600">
                <a:solidFill>
                  <a:schemeClr val="dk2"/>
                </a:solidFill>
                <a:latin typeface="Roboto Condensed"/>
                <a:ea typeface="Roboto Condensed"/>
                <a:cs typeface="Roboto Condensed"/>
                <a:sym typeface="Roboto Condensed"/>
              </a:rPr>
              <a:t>- On the other hand, the social identity theory has elements like culture, race, gender and class which an individual has to mould to</a:t>
            </a:r>
          </a:p>
          <a:p>
            <a:pPr marL="457200" marR="0" lvl="0" indent="-228600" algn="l" rtl="0">
              <a:lnSpc>
                <a:spcPct val="115000"/>
              </a:lnSpc>
              <a:spcBef>
                <a:spcPts val="0"/>
              </a:spcBef>
              <a:spcAft>
                <a:spcPts val="1600"/>
              </a:spcAft>
              <a:buClr>
                <a:schemeClr val="dk2"/>
              </a:buClr>
              <a:buFont typeface="Roboto Condensed"/>
              <a:buChar char="●"/>
            </a:pPr>
            <a:r>
              <a:rPr lang="en-GB" sz="1600">
                <a:solidFill>
                  <a:schemeClr val="dk2"/>
                </a:solidFill>
                <a:latin typeface="Roboto Condensed"/>
                <a:ea typeface="Roboto Condensed"/>
                <a:cs typeface="Roboto Condensed"/>
                <a:sym typeface="Roboto Condensed"/>
              </a:rPr>
              <a:t>Similarly, the social role theory is micro-sociological focusing on the individual behaviour in the society rather than the functioning as a whole </a:t>
            </a:r>
          </a:p>
          <a:p>
            <a:pPr marR="0" lvl="0" algn="l" rtl="0">
              <a:lnSpc>
                <a:spcPct val="115000"/>
              </a:lnSpc>
              <a:spcBef>
                <a:spcPts val="0"/>
              </a:spcBef>
              <a:spcAft>
                <a:spcPts val="1600"/>
              </a:spcAft>
              <a:buNone/>
            </a:pPr>
            <a:endParaRPr sz="1600">
              <a:solidFill>
                <a:schemeClr val="dk2"/>
              </a:solidFill>
              <a:latin typeface="Roboto Condensed"/>
              <a:ea typeface="Roboto Condensed"/>
              <a:cs typeface="Roboto Condensed"/>
              <a:sym typeface="Roboto Condensed"/>
            </a:endParaRPr>
          </a:p>
        </p:txBody>
      </p:sp>
      <p:sp>
        <p:nvSpPr>
          <p:cNvPr id="177" name="Shape 177"/>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8" name="Shape 178"/>
          <p:cNvSpPr/>
          <p:nvPr/>
        </p:nvSpPr>
        <p:spPr>
          <a:xfrm>
            <a:off x="441723" y="5565529"/>
            <a:ext cx="226007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179" name="Shape 179"/>
          <p:cNvPicPr preferRelativeResize="0"/>
          <p:nvPr/>
        </p:nvPicPr>
        <p:blipFill>
          <a:blip r:embed="rId3">
            <a:alphaModFix/>
          </a:blip>
          <a:stretch>
            <a:fillRect/>
          </a:stretch>
        </p:blipFill>
        <p:spPr>
          <a:xfrm>
            <a:off x="618546" y="2586487"/>
            <a:ext cx="1917419" cy="2979042"/>
          </a:xfrm>
          <a:prstGeom prst="rect">
            <a:avLst/>
          </a:prstGeom>
          <a:noFill/>
          <a:ln>
            <a:noFill/>
          </a:ln>
        </p:spPr>
      </p:pic>
      <p:grpSp>
        <p:nvGrpSpPr>
          <p:cNvPr id="180" name="Shape 180"/>
          <p:cNvGrpSpPr/>
          <p:nvPr/>
        </p:nvGrpSpPr>
        <p:grpSpPr>
          <a:xfrm>
            <a:off x="441719" y="2448369"/>
            <a:ext cx="2260080" cy="3157263"/>
            <a:chOff x="6921299" y="1881487"/>
            <a:chExt cx="1883400" cy="2537087"/>
          </a:xfrm>
        </p:grpSpPr>
        <p:sp>
          <p:nvSpPr>
            <p:cNvPr id="181" name="Shape 181"/>
            <p:cNvSpPr/>
            <p:nvPr/>
          </p:nvSpPr>
          <p:spPr>
            <a:xfrm>
              <a:off x="6921300" y="1881487"/>
              <a:ext cx="1883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2" name="Shape 182"/>
            <p:cNvSpPr/>
            <p:nvPr/>
          </p:nvSpPr>
          <p:spPr>
            <a:xfrm rot="5400000">
              <a:off x="57973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3" name="Shape 183"/>
            <p:cNvSpPr/>
            <p:nvPr/>
          </p:nvSpPr>
          <p:spPr>
            <a:xfrm rot="5400000">
              <a:off x="75361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184" name="Shape 184"/>
          <p:cNvSpPr/>
          <p:nvPr/>
        </p:nvSpPr>
        <p:spPr>
          <a:xfrm rot="5400000">
            <a:off x="1203280" y="2131233"/>
            <a:ext cx="7369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5" name="Shape 185"/>
          <p:cNvSpPr/>
          <p:nvPr/>
        </p:nvSpPr>
        <p:spPr>
          <a:xfrm rot="5400000">
            <a:off x="1283733" y="5884673"/>
            <a:ext cx="576054"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a:off x="10263" y="2201145"/>
            <a:ext cx="10952279" cy="3791572"/>
          </a:xfrm>
          <a:prstGeom prst="rect">
            <a:avLst/>
          </a:prstGeom>
          <a:solidFill>
            <a:srgbClr val="B45F06"/>
          </a:solidFill>
          <a:ln w="9525" cap="flat" cmpd="sng">
            <a:solidFill>
              <a:srgbClr val="B45F0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a:off x="-10350" y="372807"/>
            <a:ext cx="10983239" cy="1367146"/>
          </a:xfrm>
          <a:prstGeom prst="rect">
            <a:avLst/>
          </a:prstGeom>
          <a:solidFill>
            <a:srgbClr val="E69138"/>
          </a:solid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txBox="1">
            <a:spLocks noGrp="1"/>
          </p:cNvSpPr>
          <p:nvPr>
            <p:ph type="title"/>
          </p:nvPr>
        </p:nvSpPr>
        <p:spPr>
          <a:xfrm>
            <a:off x="6" y="322564"/>
            <a:ext cx="9956159" cy="1467572"/>
          </a:xfrm>
          <a:prstGeom prst="rect">
            <a:avLst/>
          </a:prstGeom>
        </p:spPr>
        <p:txBody>
          <a:bodyPr lIns="91425" tIns="91425" rIns="91425" bIns="91425" anchor="ctr" anchorCtr="0">
            <a:noAutofit/>
          </a:bodyPr>
          <a:lstStyle/>
          <a:p>
            <a:pPr lvl="0" algn="l" rtl="0">
              <a:spcBef>
                <a:spcPts val="0"/>
              </a:spcBef>
              <a:buNone/>
            </a:pPr>
            <a:r>
              <a:rPr lang="en-GB">
                <a:latin typeface="Arial"/>
                <a:ea typeface="Arial"/>
                <a:cs typeface="Arial"/>
                <a:sym typeface="Arial"/>
              </a:rPr>
              <a:t>Conflict Theory</a:t>
            </a:r>
          </a:p>
        </p:txBody>
      </p:sp>
      <p:sp>
        <p:nvSpPr>
          <p:cNvPr id="193" name="Shape 193"/>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4" name="Shape 194"/>
          <p:cNvSpPr txBox="1"/>
          <p:nvPr/>
        </p:nvSpPr>
        <p:spPr>
          <a:xfrm>
            <a:off x="10260" y="2281402"/>
            <a:ext cx="8131680" cy="2959786"/>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According to conflict theory, put forward by Marx, society is fragmented into groups that compete for social and economic resources. On the other hand, the social identity theory states that different groups (“in group” and “out group”) compete for self -esteem</a:t>
            </a:r>
          </a:p>
          <a:p>
            <a:pPr marL="457200" lvl="0" indent="-228600"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Thus, both theories are developed on the idea of competition leading to prejudice and conflict </a:t>
            </a:r>
          </a:p>
          <a:p>
            <a:pPr marL="457200" marR="0" lvl="0" indent="-228600" algn="l"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According to conflict theorists, the conflict arises between any two groups who are unequal leading to concepts like racism, </a:t>
            </a:r>
            <a:r>
              <a:rPr lang="en-GB" sz="1600" dirty="0" err="1">
                <a:solidFill>
                  <a:schemeClr val="dk2"/>
                </a:solidFill>
                <a:latin typeface="Roboto Condensed"/>
                <a:ea typeface="Roboto Condensed"/>
                <a:cs typeface="Roboto Condensed"/>
                <a:sym typeface="Roboto Condensed"/>
              </a:rPr>
              <a:t>groupism</a:t>
            </a:r>
            <a:r>
              <a:rPr lang="en-GB" sz="1600" dirty="0">
                <a:solidFill>
                  <a:schemeClr val="dk2"/>
                </a:solidFill>
                <a:latin typeface="Roboto Condensed"/>
                <a:ea typeface="Roboto Condensed"/>
                <a:cs typeface="Roboto Condensed"/>
                <a:sym typeface="Roboto Condensed"/>
              </a:rPr>
              <a:t>, sexism etc </a:t>
            </a:r>
          </a:p>
          <a:p>
            <a:pPr marL="457200" marR="0" lvl="0" indent="-228600" algn="l" rtl="0">
              <a:lnSpc>
                <a:spcPct val="115000"/>
              </a:lnSpc>
              <a:spcBef>
                <a:spcPts val="0"/>
              </a:spcBef>
              <a:spcAft>
                <a:spcPts val="1600"/>
              </a:spcAft>
              <a:buClr>
                <a:schemeClr val="dk2"/>
              </a:buClr>
              <a:buFont typeface="Roboto Condensed"/>
              <a:buChar char="●"/>
            </a:pPr>
            <a:r>
              <a:rPr lang="en-GB" sz="1600" dirty="0">
                <a:solidFill>
                  <a:schemeClr val="dk2"/>
                </a:solidFill>
                <a:latin typeface="Roboto Condensed"/>
                <a:ea typeface="Roboto Condensed"/>
                <a:cs typeface="Roboto Condensed"/>
                <a:sym typeface="Roboto Condensed"/>
              </a:rPr>
              <a:t>Both the conflict theory and the social identity theory use a group approach in explaining prejudice and discrimination rather than an individual approach</a:t>
            </a:r>
          </a:p>
          <a:p>
            <a:pPr lvl="0" rtl="0">
              <a:lnSpc>
                <a:spcPct val="115000"/>
              </a:lnSpc>
              <a:spcBef>
                <a:spcPts val="0"/>
              </a:spcBef>
              <a:spcAft>
                <a:spcPts val="1600"/>
              </a:spcAft>
              <a:buNone/>
            </a:pPr>
            <a:endParaRPr sz="1600" dirty="0">
              <a:solidFill>
                <a:schemeClr val="dk2"/>
              </a:solidFill>
              <a:latin typeface="Roboto Condensed"/>
              <a:ea typeface="Roboto Condensed"/>
              <a:cs typeface="Roboto Condensed"/>
              <a:sym typeface="Roboto Condensed"/>
            </a:endParaRPr>
          </a:p>
        </p:txBody>
      </p:sp>
      <p:sp>
        <p:nvSpPr>
          <p:cNvPr id="195" name="Shape 195"/>
          <p:cNvSpPr/>
          <p:nvPr/>
        </p:nvSpPr>
        <p:spPr>
          <a:xfrm>
            <a:off x="-10350" y="5992595"/>
            <a:ext cx="10952279" cy="349812"/>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6" name="Shape 196"/>
          <p:cNvSpPr/>
          <p:nvPr/>
        </p:nvSpPr>
        <p:spPr>
          <a:xfrm>
            <a:off x="8305566" y="5565529"/>
            <a:ext cx="2260079" cy="179946"/>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nvGrpSpPr>
          <p:cNvPr id="197" name="Shape 197"/>
          <p:cNvGrpSpPr/>
          <p:nvPr/>
        </p:nvGrpSpPr>
        <p:grpSpPr>
          <a:xfrm>
            <a:off x="8305559" y="2448369"/>
            <a:ext cx="2260080" cy="3157263"/>
            <a:chOff x="6921299" y="1881487"/>
            <a:chExt cx="1883400" cy="2537087"/>
          </a:xfrm>
        </p:grpSpPr>
        <p:sp>
          <p:nvSpPr>
            <p:cNvPr id="198" name="Shape 198"/>
            <p:cNvSpPr/>
            <p:nvPr/>
          </p:nvSpPr>
          <p:spPr>
            <a:xfrm>
              <a:off x="6921300" y="1881487"/>
              <a:ext cx="1883399"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9" name="Shape 199"/>
            <p:cNvSpPr/>
            <p:nvPr/>
          </p:nvSpPr>
          <p:spPr>
            <a:xfrm rot="5400000">
              <a:off x="57973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0" name="Shape 200"/>
            <p:cNvSpPr/>
            <p:nvPr/>
          </p:nvSpPr>
          <p:spPr>
            <a:xfrm rot="5400000">
              <a:off x="7536149" y="3150025"/>
              <a:ext cx="2392500" cy="1446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201" name="Shape 201"/>
          <p:cNvSpPr/>
          <p:nvPr/>
        </p:nvSpPr>
        <p:spPr>
          <a:xfrm rot="5400000">
            <a:off x="9067120" y="2131233"/>
            <a:ext cx="736960"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2" name="Shape 202"/>
          <p:cNvSpPr/>
          <p:nvPr/>
        </p:nvSpPr>
        <p:spPr>
          <a:xfrm rot="5400000">
            <a:off x="9147573" y="5884673"/>
            <a:ext cx="576054" cy="17352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03" name="Shape 203"/>
          <p:cNvPicPr preferRelativeResize="0"/>
          <p:nvPr/>
        </p:nvPicPr>
        <p:blipFill>
          <a:blip r:embed="rId3">
            <a:alphaModFix/>
          </a:blip>
          <a:stretch>
            <a:fillRect/>
          </a:stretch>
        </p:blipFill>
        <p:spPr>
          <a:xfrm>
            <a:off x="8498550" y="2605745"/>
            <a:ext cx="1875780" cy="295978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760</Words>
  <Application>Microsoft Office PowerPoint</Application>
  <PresentationFormat>Custom</PresentationFormat>
  <Paragraphs>111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Raleway</vt:lpstr>
      <vt:lpstr>Roboto Condensed</vt:lpstr>
      <vt:lpstr>Lato</vt:lpstr>
      <vt:lpstr>swiss-2</vt:lpstr>
      <vt:lpstr>Social Identity and Role Theory</vt:lpstr>
      <vt:lpstr>Slide 2</vt:lpstr>
      <vt:lpstr>Social Identity</vt:lpstr>
      <vt:lpstr>Influences</vt:lpstr>
      <vt:lpstr>Slide 5</vt:lpstr>
      <vt:lpstr>Slide 6</vt:lpstr>
      <vt:lpstr>Structural Functionalism</vt:lpstr>
      <vt:lpstr>Structural Functionalism</vt:lpstr>
      <vt:lpstr>Conflict Theory</vt:lpstr>
      <vt:lpstr>Symbolic Interactionism</vt:lpstr>
      <vt:lpstr>Symbolic Interactionism</vt:lpstr>
      <vt:lpstr>Slide 12</vt:lpstr>
      <vt:lpstr>Henri Tajfel - Experiment</vt:lpstr>
      <vt:lpstr>Henri Tajfel - Results</vt:lpstr>
      <vt:lpstr>Henri Tajfel - Results</vt:lpstr>
      <vt:lpstr>Henri Tajfel - Results</vt:lpstr>
      <vt:lpstr>The Measurement of Role/Identity</vt:lpstr>
      <vt:lpstr>Slide 18</vt:lpstr>
      <vt:lpstr>David Reimer</vt:lpstr>
      <vt:lpstr>Analysis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Identity and Role Theory</dc:title>
  <dc:creator>Stephanie</dc:creator>
  <cp:lastModifiedBy>Stephanie</cp:lastModifiedBy>
  <cp:revision>1</cp:revision>
  <dcterms:modified xsi:type="dcterms:W3CDTF">2016-01-23T16:35:27Z</dcterms:modified>
</cp:coreProperties>
</file>