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64" r:id="rId5"/>
    <p:sldId id="268" r:id="rId6"/>
    <p:sldId id="265" r:id="rId7"/>
    <p:sldId id="257" r:id="rId8"/>
    <p:sldId id="266" r:id="rId9"/>
    <p:sldId id="267" r:id="rId10"/>
    <p:sldId id="269" r:id="rId11"/>
    <p:sldId id="280" r:id="rId12"/>
    <p:sldId id="270" r:id="rId13"/>
    <p:sldId id="271" r:id="rId14"/>
    <p:sldId id="276" r:id="rId15"/>
    <p:sldId id="272" r:id="rId16"/>
    <p:sldId id="273" r:id="rId17"/>
    <p:sldId id="274" r:id="rId18"/>
    <p:sldId id="275" r:id="rId19"/>
    <p:sldId id="277" r:id="rId20"/>
    <p:sldId id="258" r:id="rId21"/>
    <p:sldId id="278" r:id="rId22"/>
    <p:sldId id="259" r:id="rId23"/>
    <p:sldId id="279" r:id="rId24"/>
    <p:sldId id="260" r:id="rId25"/>
    <p:sldId id="261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48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05D78-01FF-4618-8255-76B058DED2D8}" type="datetimeFigureOut">
              <a:rPr lang="en-CA"/>
              <a:pPr>
                <a:defRPr/>
              </a:pPr>
              <a:t>10/01/2014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7E812-1993-4DD2-8F85-681AE3B746BA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A8036-C9C2-40A6-8A25-33ED3C7CFC85}" type="datetimeFigureOut">
              <a:rPr lang="en-CA"/>
              <a:pPr>
                <a:defRPr/>
              </a:pPr>
              <a:t>10/01/2014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EFD5D-19FE-48E9-8602-9DB8B3C11348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172CD-E2C2-427A-AB6F-7B5D43A929A8}" type="datetimeFigureOut">
              <a:rPr lang="en-CA"/>
              <a:pPr>
                <a:defRPr/>
              </a:pPr>
              <a:t>10/01/2014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58ED6-15EF-4F08-893E-EC015024181B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51CE0-48FE-4915-9DB6-093FDAAB5750}" type="datetimeFigureOut">
              <a:rPr lang="en-CA"/>
              <a:pPr>
                <a:defRPr/>
              </a:pPr>
              <a:t>10/01/2014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3C0A2-82A9-478C-A43D-D888642509AF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F5CC5-CA13-4BF7-81EB-4D2F21E66FA3}" type="datetimeFigureOut">
              <a:rPr lang="en-CA"/>
              <a:pPr>
                <a:defRPr/>
              </a:pPr>
              <a:t>10/01/2014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12B96-20B1-411A-9AFA-FEEE337301A2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8E295-53F5-40D5-AF3C-2FFA291FECAA}" type="datetimeFigureOut">
              <a:rPr lang="en-CA"/>
              <a:pPr>
                <a:defRPr/>
              </a:pPr>
              <a:t>10/01/2014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3F8FD-E773-4DEB-BEB5-FB1BDEC2A37C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BF043-4F46-4DE2-8659-51F22BF86F20}" type="datetimeFigureOut">
              <a:rPr lang="en-CA"/>
              <a:pPr>
                <a:defRPr/>
              </a:pPr>
              <a:t>10/01/2014</a:t>
            </a:fld>
            <a:endParaRPr lang="en-C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3E98F-4417-48F2-9CB3-9CC242693071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17AA3-5521-4C45-927F-B5DCCFD3FC93}" type="datetimeFigureOut">
              <a:rPr lang="en-CA"/>
              <a:pPr>
                <a:defRPr/>
              </a:pPr>
              <a:t>10/01/2014</a:t>
            </a:fld>
            <a:endParaRPr lang="en-C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2F755-B618-41E8-9C5D-2AC5AB37BBE3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67C14-2B35-4FBA-8DB1-40290BB61C50}" type="datetimeFigureOut">
              <a:rPr lang="en-CA"/>
              <a:pPr>
                <a:defRPr/>
              </a:pPr>
              <a:t>10/01/2014</a:t>
            </a:fld>
            <a:endParaRPr lang="en-CA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64477-BA3E-47F0-ADCE-4EBFB29498F9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89CB1-5287-4C53-B243-E2693D005F0C}" type="datetimeFigureOut">
              <a:rPr lang="en-CA"/>
              <a:pPr>
                <a:defRPr/>
              </a:pPr>
              <a:t>10/01/2014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2B1FD-5838-4D08-86E5-8DF69AA3FE18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6C0AC-F2F0-45C0-A69D-193BAB2CFB67}" type="datetimeFigureOut">
              <a:rPr lang="en-CA"/>
              <a:pPr>
                <a:defRPr/>
              </a:pPr>
              <a:t>10/01/2014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9989D-20A9-4DD8-A53F-74E9BB5CD14B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EBDC289-39B3-4776-B08B-E4EECD3E4240}" type="datetimeFigureOut">
              <a:rPr lang="en-CA"/>
              <a:pPr>
                <a:defRPr/>
              </a:pPr>
              <a:t>10/01/2014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A5F0EF1-FB4E-4C74-989D-2DA63CA8CC09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5900" y="1485900"/>
            <a:ext cx="6172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CA" smtClean="0"/>
              <a:t>Roman Republic</a:t>
            </a:r>
          </a:p>
        </p:txBody>
      </p:sp>
      <p:sp>
        <p:nvSpPr>
          <p:cNvPr id="22530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mtClean="0"/>
              <a:t>Experience with tyrannical kings led Romans to establish a republic</a:t>
            </a:r>
          </a:p>
          <a:p>
            <a:r>
              <a:rPr lang="en-CA" i="1" smtClean="0"/>
              <a:t>Senatus Populusque Romanus (SPQR) ~ the Senate and People of Rome</a:t>
            </a:r>
          </a:p>
          <a:p>
            <a:r>
              <a:rPr lang="en-CA" i="1" smtClean="0"/>
              <a:t>Constant conflict between the </a:t>
            </a:r>
            <a:r>
              <a:rPr lang="en-CA" b="1" smtClean="0"/>
              <a:t>patricians (</a:t>
            </a:r>
            <a:r>
              <a:rPr lang="en-CA" i="1" smtClean="0"/>
              <a:t>aristocracy</a:t>
            </a:r>
            <a:r>
              <a:rPr lang="en-CA" smtClean="0"/>
              <a:t> ) &amp; </a:t>
            </a:r>
            <a:r>
              <a:rPr lang="en-CA" b="1" smtClean="0"/>
              <a:t>plebeians </a:t>
            </a:r>
            <a:r>
              <a:rPr lang="en-CA" smtClean="0"/>
              <a:t>(commoners)</a:t>
            </a:r>
          </a:p>
          <a:p>
            <a:r>
              <a:rPr lang="en-CA" smtClean="0"/>
              <a:t>Government of Rome evolved to accommodate this</a:t>
            </a:r>
          </a:p>
          <a:p>
            <a:endParaRPr lang="en-CA" smtClean="0"/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12013" y="15875"/>
            <a:ext cx="1649412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Plebs vs. Pats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</a:rPr>
              <a:t>In 494 BCE Plebeians used their numerical</a:t>
            </a: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2400" dirty="0" smtClean="0">
                <a:solidFill>
                  <a:srgbClr val="000000"/>
                </a:solidFill>
                <a:latin typeface="Times New Roman" pitchFamily="18" charset="0"/>
              </a:rPr>
              <a:t>and 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</a:rPr>
              <a:t>military strength to force Romans to grant	</a:t>
            </a: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2400" dirty="0" smtClean="0">
                <a:solidFill>
                  <a:srgbClr val="000000"/>
                </a:solidFill>
                <a:latin typeface="Times New Roman" pitchFamily="18" charset="0"/>
              </a:rPr>
              <a:t>them 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</a:rPr>
              <a:t>to hold political office and intermarry</a:t>
            </a: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2400" dirty="0" smtClean="0">
                <a:solidFill>
                  <a:srgbClr val="000000"/>
                </a:solidFill>
                <a:latin typeface="Times New Roman" pitchFamily="18" charset="0"/>
              </a:rPr>
              <a:t>with 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</a:rPr>
              <a:t>Patricians</a:t>
            </a: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US" altLang="en-US" sz="24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2400" dirty="0" smtClean="0">
                <a:solidFill>
                  <a:srgbClr val="000000"/>
                </a:solidFill>
                <a:latin typeface="Times New Roman" pitchFamily="18" charset="0"/>
              </a:rPr>
              <a:t>--Plebeian 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</a:rPr>
              <a:t>revolt accomplished by literally</a:t>
            </a: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2400" dirty="0" smtClean="0">
                <a:solidFill>
                  <a:srgbClr val="000000"/>
                </a:solidFill>
                <a:latin typeface="Times New Roman" pitchFamily="18" charset="0"/>
              </a:rPr>
              <a:t>seceding 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</a:rPr>
              <a:t>from Roman state, leaving Patricians</a:t>
            </a: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2400" dirty="0" smtClean="0">
                <a:solidFill>
                  <a:srgbClr val="000000"/>
                </a:solidFill>
                <a:latin typeface="Times New Roman" pitchFamily="18" charset="0"/>
              </a:rPr>
              <a:t>militarily 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</a:rPr>
              <a:t>vulnerable</a:t>
            </a: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US" altLang="en-US" sz="24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2400" dirty="0" smtClean="0">
                <a:solidFill>
                  <a:srgbClr val="000000"/>
                </a:solidFill>
                <a:latin typeface="Times New Roman" pitchFamily="18" charset="0"/>
              </a:rPr>
              <a:t>--By 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</a:rPr>
              <a:t>287 BCE all Roman citizens were equal </a:t>
            </a: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2400" dirty="0" smtClean="0">
                <a:solidFill>
                  <a:srgbClr val="000000"/>
                </a:solidFill>
                <a:latin typeface="Times New Roman" pitchFamily="18" charset="0"/>
              </a:rPr>
              <a:t>under 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</a:rPr>
              <a:t>the law</a:t>
            </a: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US" altLang="en-US" sz="24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2400" dirty="0" smtClean="0">
                <a:solidFill>
                  <a:srgbClr val="000000"/>
                </a:solidFill>
                <a:latin typeface="Times New Roman" pitchFamily="18" charset="0"/>
              </a:rPr>
              <a:t>--After 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</a:rPr>
              <a:t>287 BCE intermarriage of Plebeians</a:t>
            </a: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2400" dirty="0" smtClean="0">
                <a:solidFill>
                  <a:srgbClr val="000000"/>
                </a:solidFill>
                <a:latin typeface="Times New Roman" pitchFamily="18" charset="0"/>
              </a:rPr>
              <a:t>and 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</a:rPr>
              <a:t>Patricians creates new class: “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</a:rPr>
              <a:t>nobiles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</a:rPr>
              <a:t>”</a:t>
            </a: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2400" dirty="0" smtClean="0">
                <a:solidFill>
                  <a:srgbClr val="000000"/>
                </a:solidFill>
                <a:latin typeface="Times New Roman" pitchFamily="18" charset="0"/>
              </a:rPr>
              <a:t>which 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</a:rPr>
              <a:t>dominates political offices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Republican Government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dirty="0" smtClean="0">
                <a:latin typeface="Verdana" pitchFamily="34" charset="0"/>
              </a:rPr>
              <a:t>Senate</a:t>
            </a:r>
            <a:endParaRPr lang="en-US" altLang="en-US" dirty="0">
              <a:latin typeface="Verdana" pitchFamily="34" charset="0"/>
            </a:endParaRP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altLang="en-US" dirty="0" smtClean="0">
                <a:latin typeface="Verdana" pitchFamily="34" charset="0"/>
              </a:rPr>
              <a:t>Senate (patricians) elected consuls </a:t>
            </a:r>
            <a:r>
              <a:rPr lang="en-US" altLang="en-US" sz="1600" dirty="0" smtClean="0">
                <a:latin typeface="Verdana" pitchFamily="34" charset="0"/>
              </a:rPr>
              <a:t>(1 year term)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altLang="en-US" sz="2400" dirty="0" smtClean="0">
                <a:latin typeface="Verdana" pitchFamily="34" charset="0"/>
              </a:rPr>
              <a:t>Never </a:t>
            </a:r>
            <a:r>
              <a:rPr lang="en-US" altLang="en-US" sz="2400" dirty="0">
                <a:latin typeface="Verdana" pitchFamily="34" charset="0"/>
              </a:rPr>
              <a:t>made laws but advice was accepted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altLang="en-US" sz="2400" dirty="0" smtClean="0">
                <a:latin typeface="Verdana" pitchFamily="34" charset="0"/>
              </a:rPr>
              <a:t>Appointed </a:t>
            </a:r>
            <a:r>
              <a:rPr lang="en-US" altLang="en-US" sz="2400" dirty="0">
                <a:latin typeface="Verdana" pitchFamily="34" charset="0"/>
              </a:rPr>
              <a:t>censors (moral guardian/rank judge)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altLang="en-US" sz="2400" dirty="0">
                <a:latin typeface="Verdana" pitchFamily="34" charset="0"/>
              </a:rPr>
              <a:t>Appointed </a:t>
            </a:r>
            <a:r>
              <a:rPr lang="en-US" altLang="en-US" sz="2400" dirty="0" smtClean="0">
                <a:latin typeface="Verdana" pitchFamily="34" charset="0"/>
              </a:rPr>
              <a:t>governors</a:t>
            </a:r>
          </a:p>
          <a:p>
            <a:pPr marL="4572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000" b="1" dirty="0" smtClean="0">
                <a:latin typeface="Verdana" pitchFamily="34" charset="0"/>
              </a:rPr>
              <a:t>Consuls:</a:t>
            </a:r>
            <a:endParaRPr lang="en-US" altLang="en-US" sz="2200" b="1" dirty="0" smtClean="0">
              <a:latin typeface="Verdana" pitchFamily="34" charset="0"/>
            </a:endParaRPr>
          </a:p>
          <a:p>
            <a:pPr lvl="2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 smtClean="0">
                <a:latin typeface="Verdana" pitchFamily="34" charset="0"/>
              </a:rPr>
              <a:t>Foreign </a:t>
            </a:r>
            <a:r>
              <a:rPr lang="en-US" altLang="en-US" dirty="0">
                <a:latin typeface="Verdana" pitchFamily="34" charset="0"/>
              </a:rPr>
              <a:t>affairs and the military</a:t>
            </a:r>
          </a:p>
          <a:p>
            <a:pPr lvl="2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 smtClean="0">
                <a:latin typeface="Verdana" pitchFamily="34" charset="0"/>
              </a:rPr>
              <a:t>Each consul could veto the other – check on abuse of power</a:t>
            </a:r>
          </a:p>
          <a:p>
            <a:pPr lvl="2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 smtClean="0">
                <a:latin typeface="Verdana" pitchFamily="34" charset="0"/>
              </a:rPr>
              <a:t>In times of crisis one would be appointed dictator for 6 months</a:t>
            </a:r>
            <a:endParaRPr lang="en-US" altLang="en-US" dirty="0">
              <a:latin typeface="Verdana" pitchFamily="34" charset="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Assemblies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 i="1" dirty="0" smtClean="0">
                <a:latin typeface="Verdana" pitchFamily="34" charset="0"/>
              </a:rPr>
              <a:t>Comitia </a:t>
            </a:r>
            <a:r>
              <a:rPr lang="en-US" altLang="en-US" sz="2400" i="1" dirty="0" err="1" smtClean="0">
                <a:latin typeface="Verdana" pitchFamily="34" charset="0"/>
              </a:rPr>
              <a:t>Centuriata</a:t>
            </a:r>
            <a:endParaRPr lang="en-US" altLang="en-US" sz="2400" i="1" dirty="0" smtClean="0">
              <a:latin typeface="Verdana" pitchFamily="34" charset="0"/>
            </a:endParaRPr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altLang="en-US" sz="2000" i="1" dirty="0" smtClean="0">
                <a:latin typeface="Verdana" pitchFamily="34" charset="0"/>
              </a:rPr>
              <a:t>All male segregated into electoral classes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altLang="en-US" sz="2000" i="1" dirty="0" smtClean="0">
                <a:latin typeface="Verdana" pitchFamily="34" charset="0"/>
              </a:rPr>
              <a:t>Passed laws presented by senior magistrates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 i="1" dirty="0">
                <a:latin typeface="Verdana" pitchFamily="34" charset="0"/>
              </a:rPr>
              <a:t>Comitia </a:t>
            </a:r>
            <a:r>
              <a:rPr lang="en-US" altLang="en-US" sz="2400" i="1" dirty="0" err="1">
                <a:latin typeface="Verdana" pitchFamily="34" charset="0"/>
              </a:rPr>
              <a:t>Curiata</a:t>
            </a:r>
            <a:r>
              <a:rPr lang="en-US" altLang="en-US" sz="2400" i="1" dirty="0">
                <a:latin typeface="Verdana" pitchFamily="34" charset="0"/>
              </a:rPr>
              <a:t>/</a:t>
            </a:r>
            <a:r>
              <a:rPr lang="en-US" altLang="en-US" sz="2400" i="1" dirty="0" err="1">
                <a:latin typeface="Verdana" pitchFamily="34" charset="0"/>
              </a:rPr>
              <a:t>Centuriata</a:t>
            </a:r>
            <a:r>
              <a:rPr lang="en-US" altLang="en-US" sz="2400" i="1" dirty="0">
                <a:latin typeface="Verdana" pitchFamily="34" charset="0"/>
              </a:rPr>
              <a:t> </a:t>
            </a:r>
            <a:endParaRPr lang="en-US" altLang="en-US" sz="2400" i="1" dirty="0" smtClean="0">
              <a:latin typeface="Verdana" pitchFamily="34" charset="0"/>
            </a:endParaRPr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altLang="en-US" sz="1600" dirty="0" smtClean="0">
                <a:latin typeface="Verdana" pitchFamily="34" charset="0"/>
              </a:rPr>
              <a:t>Symbolic function</a:t>
            </a:r>
            <a:endParaRPr lang="en-US" altLang="en-US" sz="1600" dirty="0">
              <a:latin typeface="Verdana" pitchFamily="34" charset="0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 i="1" dirty="0" smtClean="0">
                <a:latin typeface="Verdana" pitchFamily="34" charset="0"/>
              </a:rPr>
              <a:t>Comitia </a:t>
            </a:r>
            <a:r>
              <a:rPr lang="en-US" altLang="en-US" sz="2400" i="1" dirty="0" err="1" smtClean="0">
                <a:latin typeface="Verdana" pitchFamily="34" charset="0"/>
              </a:rPr>
              <a:t>Tributa</a:t>
            </a:r>
            <a:endParaRPr lang="en-US" altLang="en-US" sz="2400" i="1" dirty="0" smtClean="0">
              <a:latin typeface="Verdana" pitchFamily="34" charset="0"/>
            </a:endParaRPr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altLang="en-US" sz="2000" i="1" dirty="0" smtClean="0">
                <a:latin typeface="Verdana" pitchFamily="34" charset="0"/>
              </a:rPr>
              <a:t>Assembly of tribes consisting of the aristocratic class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altLang="en-US" sz="2000" i="1" dirty="0" smtClean="0">
                <a:latin typeface="Verdana" pitchFamily="34" charset="0"/>
              </a:rPr>
              <a:t>Pass laws on behalf of all the people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 i="1" dirty="0" err="1" smtClean="0">
                <a:latin typeface="Verdana" pitchFamily="34" charset="0"/>
              </a:rPr>
              <a:t>Concilium</a:t>
            </a:r>
            <a:r>
              <a:rPr lang="en-US" altLang="en-US" sz="2400" i="1" dirty="0" smtClean="0">
                <a:latin typeface="Verdana" pitchFamily="34" charset="0"/>
              </a:rPr>
              <a:t> </a:t>
            </a:r>
            <a:r>
              <a:rPr lang="en-US" altLang="en-US" sz="2400" i="1" dirty="0" err="1">
                <a:latin typeface="Verdana" pitchFamily="34" charset="0"/>
              </a:rPr>
              <a:t>plebis</a:t>
            </a:r>
            <a:endParaRPr lang="en-US" altLang="en-US" sz="2400" i="1" dirty="0">
              <a:latin typeface="Verdana" pitchFamily="34" charset="0"/>
            </a:endParaRPr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altLang="en-US" sz="2000" dirty="0">
                <a:latin typeface="Verdana" pitchFamily="34" charset="0"/>
              </a:rPr>
              <a:t>Made </a:t>
            </a:r>
            <a:r>
              <a:rPr lang="en-US" altLang="en-US" sz="2000" u="sng" dirty="0">
                <a:latin typeface="Verdana" pitchFamily="34" charset="0"/>
              </a:rPr>
              <a:t>all</a:t>
            </a:r>
            <a:r>
              <a:rPr lang="en-US" altLang="en-US" sz="2000" dirty="0">
                <a:latin typeface="Verdana" pitchFamily="34" charset="0"/>
              </a:rPr>
              <a:t> the laws (called </a:t>
            </a:r>
            <a:r>
              <a:rPr lang="en-US" altLang="en-US" sz="2000" i="1" dirty="0" err="1">
                <a:latin typeface="Verdana" pitchFamily="34" charset="0"/>
              </a:rPr>
              <a:t>plebecites</a:t>
            </a:r>
            <a:r>
              <a:rPr lang="en-US" altLang="en-US" sz="2000" dirty="0">
                <a:latin typeface="Verdana" pitchFamily="34" charset="0"/>
              </a:rPr>
              <a:t>)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altLang="en-US" sz="2000" dirty="0">
                <a:latin typeface="Verdana" pitchFamily="34" charset="0"/>
              </a:rPr>
              <a:t>Elected magistrates (administrators) and judges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 dirty="0" smtClean="0">
                <a:latin typeface="Verdana" pitchFamily="34" charset="0"/>
              </a:rPr>
              <a:t>All </a:t>
            </a:r>
            <a:r>
              <a:rPr lang="en-US" altLang="en-US" sz="2400" dirty="0">
                <a:latin typeface="Verdana" pitchFamily="34" charset="0"/>
              </a:rPr>
              <a:t>met in the forum (looked over each other)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 i="1" dirty="0" err="1">
                <a:latin typeface="Verdana" pitchFamily="34" charset="0"/>
              </a:rPr>
              <a:t>Pontifex</a:t>
            </a:r>
            <a:r>
              <a:rPr lang="en-US" altLang="en-US" sz="2400" i="1" dirty="0">
                <a:latin typeface="Verdana" pitchFamily="34" charset="0"/>
              </a:rPr>
              <a:t> Maximus</a:t>
            </a:r>
            <a:endParaRPr lang="en-US" altLang="en-US" sz="2400" dirty="0">
              <a:latin typeface="Verdana" pitchFamily="34" charset="0"/>
            </a:endParaRPr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altLang="en-US" sz="2000" dirty="0">
                <a:latin typeface="Verdana" pitchFamily="34" charset="0"/>
              </a:rPr>
              <a:t>Religious leader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Other Magistrates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5184775"/>
          </a:xfrm>
        </p:spPr>
        <p:txBody>
          <a:bodyPr rtlCol="0">
            <a:normAutofit fontScale="70000" lnSpcReduction="2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CA" dirty="0" smtClean="0"/>
              <a:t>Praetors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CA" dirty="0" smtClean="0"/>
              <a:t>Most powerful after consuls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CA" dirty="0" smtClean="0"/>
              <a:t>Responsible for justice and relations between Romans and non-Romans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CA" dirty="0" smtClean="0"/>
              <a:t>Censors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CA" dirty="0" smtClean="0"/>
              <a:t>Former consuls – public morality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CA" dirty="0" err="1" smtClean="0"/>
              <a:t>Curulian</a:t>
            </a:r>
            <a:r>
              <a:rPr lang="en-CA" dirty="0" smtClean="0"/>
              <a:t> </a:t>
            </a:r>
            <a:r>
              <a:rPr lang="en-CA" dirty="0" err="1" smtClean="0"/>
              <a:t>Aediles</a:t>
            </a:r>
            <a:endParaRPr lang="en-CA" dirty="0" smtClean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CA" dirty="0" smtClean="0"/>
              <a:t>Civil servants - public works, standards &amp; executions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CA" dirty="0" err="1" smtClean="0"/>
              <a:t>Quaestors</a:t>
            </a:r>
            <a:endParaRPr lang="en-CA" dirty="0" smtClean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CA" dirty="0" smtClean="0"/>
              <a:t>Financial matters </a:t>
            </a:r>
            <a:endParaRPr lang="en-CA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CA" dirty="0" err="1" smtClean="0"/>
              <a:t>Lictors</a:t>
            </a:r>
            <a:endParaRPr lang="en-CA" dirty="0" smtClean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CA" dirty="0" smtClean="0"/>
              <a:t>Bodyguards of the magistrates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CA" dirty="0" smtClean="0"/>
              <a:t>Carried a Faeces – symbol of power to execute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CA" dirty="0" smtClean="0"/>
              <a:t>This became the symbol of the Fascists in 20</a:t>
            </a:r>
            <a:r>
              <a:rPr lang="en-CA" baseline="30000" dirty="0" smtClean="0"/>
              <a:t>th</a:t>
            </a:r>
            <a:r>
              <a:rPr lang="en-CA" dirty="0" smtClean="0"/>
              <a:t> century</a:t>
            </a:r>
            <a:endParaRPr lang="en-CA" dirty="0"/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08850" y="2349500"/>
            <a:ext cx="1150938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Roman Forum</a:t>
            </a: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04913" y="1600200"/>
            <a:ext cx="673417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Roman Forum</a:t>
            </a:r>
          </a:p>
        </p:txBody>
      </p:sp>
      <p:pic>
        <p:nvPicPr>
          <p:cNvPr id="2867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25575" y="1600200"/>
            <a:ext cx="62928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979613" y="260350"/>
            <a:ext cx="5711825" cy="3584575"/>
          </a:xfrm>
        </p:spPr>
      </p:pic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1388" y="4076700"/>
            <a:ext cx="7261225" cy="240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Roman Forum Today</a:t>
            </a: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2025" y="1628775"/>
            <a:ext cx="7251700" cy="496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>
                <a:latin typeface="Georgia" pitchFamily="18" charset="0"/>
              </a:rPr>
              <a:t>Roman Expansion (in Italy)</a:t>
            </a:r>
            <a:endParaRPr lang="en-CA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4857750"/>
          </a:xfrm>
        </p:spPr>
        <p:txBody>
          <a:bodyPr rtlCol="0">
            <a:normAutofit/>
          </a:bodyPr>
          <a:lstStyle/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altLang="en-US" sz="2000" kern="0" dirty="0">
                <a:solidFill>
                  <a:srgbClr val="000000"/>
                </a:solidFill>
                <a:latin typeface="Verdana" pitchFamily="34" charset="0"/>
              </a:rPr>
              <a:t>Conquest of Italy</a:t>
            </a:r>
          </a:p>
          <a:p>
            <a:pPr lvl="1">
              <a:lnSpc>
                <a:spcPct val="80000"/>
              </a:lnSpc>
              <a:buFontTx/>
              <a:buChar char="–"/>
              <a:defRPr/>
            </a:pPr>
            <a:r>
              <a:rPr lang="en-US" altLang="en-US" sz="1800" kern="0" dirty="0">
                <a:solidFill>
                  <a:srgbClr val="000000"/>
                </a:solidFill>
                <a:latin typeface="Verdana" pitchFamily="34" charset="0"/>
              </a:rPr>
              <a:t>Took 200 years</a:t>
            </a:r>
          </a:p>
          <a:p>
            <a:pPr lvl="1">
              <a:lnSpc>
                <a:spcPct val="80000"/>
              </a:lnSpc>
              <a:buFontTx/>
              <a:buChar char="–"/>
              <a:defRPr/>
            </a:pPr>
            <a:r>
              <a:rPr lang="en-US" altLang="en-US" sz="1800" kern="0" dirty="0">
                <a:solidFill>
                  <a:srgbClr val="FF0000"/>
                </a:solidFill>
                <a:latin typeface="Verdana" pitchFamily="34" charset="0"/>
              </a:rPr>
              <a:t>Granted full or partial citizenship</a:t>
            </a:r>
          </a:p>
          <a:p>
            <a:pPr lvl="2">
              <a:lnSpc>
                <a:spcPct val="80000"/>
              </a:lnSpc>
              <a:buFontTx/>
              <a:buChar char="•"/>
              <a:defRPr/>
            </a:pPr>
            <a:r>
              <a:rPr lang="en-US" altLang="en-US" sz="1600" kern="0" dirty="0">
                <a:solidFill>
                  <a:srgbClr val="000000"/>
                </a:solidFill>
                <a:latin typeface="Verdana" pitchFamily="34" charset="0"/>
              </a:rPr>
              <a:t>Tax and legal benefits</a:t>
            </a:r>
          </a:p>
          <a:p>
            <a:pPr lvl="2">
              <a:lnSpc>
                <a:spcPct val="80000"/>
              </a:lnSpc>
              <a:buFontTx/>
              <a:buChar char="•"/>
              <a:defRPr/>
            </a:pPr>
            <a:r>
              <a:rPr lang="en-US" altLang="en-US" sz="1600" kern="0" dirty="0">
                <a:solidFill>
                  <a:srgbClr val="000000"/>
                </a:solidFill>
                <a:latin typeface="Verdana" pitchFamily="34" charset="0"/>
              </a:rPr>
              <a:t>Developed loyalty in conquered Italian areas</a:t>
            </a:r>
          </a:p>
          <a:p>
            <a:pPr lvl="1">
              <a:lnSpc>
                <a:spcPct val="80000"/>
              </a:lnSpc>
              <a:buFontTx/>
              <a:buChar char="–"/>
              <a:defRPr/>
            </a:pPr>
            <a:r>
              <a:rPr lang="en-US" altLang="en-US" sz="1800" kern="0" dirty="0">
                <a:solidFill>
                  <a:srgbClr val="000000"/>
                </a:solidFill>
                <a:latin typeface="Verdana" pitchFamily="34" charset="0"/>
              </a:rPr>
              <a:t>Invasion by King Pyrrhus (pyrrhic victory)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altLang="en-US" sz="2000" kern="0" dirty="0">
                <a:solidFill>
                  <a:srgbClr val="000000"/>
                </a:solidFill>
                <a:latin typeface="Verdana" pitchFamily="34" charset="0"/>
              </a:rPr>
              <a:t>Roman colonies</a:t>
            </a:r>
          </a:p>
          <a:p>
            <a:pPr lvl="1">
              <a:lnSpc>
                <a:spcPct val="80000"/>
              </a:lnSpc>
              <a:buFontTx/>
              <a:buChar char="–"/>
              <a:defRPr/>
            </a:pPr>
            <a:r>
              <a:rPr lang="en-US" altLang="en-US" sz="1800" kern="0" dirty="0">
                <a:solidFill>
                  <a:srgbClr val="FF0000"/>
                </a:solidFill>
                <a:latin typeface="Verdana" pitchFamily="34" charset="0"/>
              </a:rPr>
              <a:t>Established in strategic locations</a:t>
            </a:r>
          </a:p>
          <a:p>
            <a:pPr lvl="1">
              <a:lnSpc>
                <a:spcPct val="80000"/>
              </a:lnSpc>
              <a:buFontTx/>
              <a:buChar char="–"/>
              <a:defRPr/>
            </a:pPr>
            <a:r>
              <a:rPr lang="en-US" altLang="en-US" sz="1800" kern="0" dirty="0">
                <a:solidFill>
                  <a:srgbClr val="000000"/>
                </a:solidFill>
                <a:latin typeface="Verdana" pitchFamily="34" charset="0"/>
              </a:rPr>
              <a:t>Established by treaty</a:t>
            </a:r>
          </a:p>
          <a:p>
            <a:pPr lvl="1">
              <a:lnSpc>
                <a:spcPct val="80000"/>
              </a:lnSpc>
              <a:buFontTx/>
              <a:buChar char="–"/>
              <a:defRPr/>
            </a:pPr>
            <a:r>
              <a:rPr lang="en-US" altLang="en-US" sz="1800" kern="0" dirty="0">
                <a:solidFill>
                  <a:srgbClr val="000000"/>
                </a:solidFill>
                <a:latin typeface="Verdana" pitchFamily="34" charset="0"/>
              </a:rPr>
              <a:t>Troops sent when needed</a:t>
            </a:r>
          </a:p>
          <a:p>
            <a:pPr lvl="1">
              <a:lnSpc>
                <a:spcPct val="80000"/>
              </a:lnSpc>
              <a:buFontTx/>
              <a:buChar char="–"/>
              <a:defRPr/>
            </a:pPr>
            <a:r>
              <a:rPr lang="en-US" altLang="en-US" sz="1800" kern="0" dirty="0">
                <a:solidFill>
                  <a:srgbClr val="FF0000"/>
                </a:solidFill>
                <a:latin typeface="Verdana" pitchFamily="34" charset="0"/>
              </a:rPr>
              <a:t>Customs of the area left intact</a:t>
            </a:r>
          </a:p>
          <a:p>
            <a:pPr lvl="1">
              <a:lnSpc>
                <a:spcPct val="80000"/>
              </a:lnSpc>
              <a:buFontTx/>
              <a:buChar char="–"/>
              <a:defRPr/>
            </a:pPr>
            <a:r>
              <a:rPr lang="en-US" altLang="en-US" sz="1800" kern="0" dirty="0">
                <a:solidFill>
                  <a:srgbClr val="000000"/>
                </a:solidFill>
                <a:latin typeface="Verdana" pitchFamily="34" charset="0"/>
              </a:rPr>
              <a:t>Colonies were mostly for trade, with some military purposes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CA" dirty="0"/>
          </a:p>
        </p:txBody>
      </p:sp>
      <p:pic>
        <p:nvPicPr>
          <p:cNvPr id="3174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076825" y="1268413"/>
            <a:ext cx="3746500" cy="2508250"/>
          </a:xfrm>
        </p:spPr>
      </p:pic>
      <p:pic>
        <p:nvPicPr>
          <p:cNvPr id="3174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4438" y="4035425"/>
            <a:ext cx="3714750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The Italian Peninsula</a:t>
            </a:r>
          </a:p>
        </p:txBody>
      </p:sp>
      <p:sp>
        <p:nvSpPr>
          <p:cNvPr id="143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mtClean="0"/>
              <a:t>1000 km long</a:t>
            </a:r>
          </a:p>
          <a:p>
            <a:r>
              <a:rPr lang="en-CA" smtClean="0"/>
              <a:t>200 km wide</a:t>
            </a:r>
          </a:p>
          <a:p>
            <a:r>
              <a:rPr lang="en-CA" smtClean="0"/>
              <a:t>The Alps guard the northern border</a:t>
            </a:r>
          </a:p>
          <a:p>
            <a:r>
              <a:rPr lang="en-CA" smtClean="0"/>
              <a:t>Surrounded on three sides by </a:t>
            </a:r>
            <a:r>
              <a:rPr lang="en-CA" i="1" smtClean="0"/>
              <a:t>Mare Nostrum ~ “our sea”</a:t>
            </a:r>
          </a:p>
          <a:p>
            <a:r>
              <a:rPr lang="en-CA" i="1" smtClean="0"/>
              <a:t>Divided by the Apennine Mountains – a diagonal barrier that divides much of the length of the peninsula</a:t>
            </a:r>
            <a:endParaRPr lang="en-CA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8850" y="280988"/>
            <a:ext cx="4686300" cy="629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Rome Spreads Its Power</a:t>
            </a:r>
            <a:endParaRPr lang="en-CA" smtClean="0"/>
          </a:p>
        </p:txBody>
      </p:sp>
      <p:sp>
        <p:nvSpPr>
          <p:cNvPr id="33794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800" smtClean="0"/>
              <a:t>War with Carthage</a:t>
            </a:r>
          </a:p>
          <a:p>
            <a:pPr lvl="1">
              <a:lnSpc>
                <a:spcPct val="80000"/>
              </a:lnSpc>
            </a:pPr>
            <a:r>
              <a:rPr lang="en-US" altLang="en-US" sz="2400" smtClean="0"/>
              <a:t>Rome and Carthage begin the Punic Wars—three wars between 264 through 146 B.C.</a:t>
            </a:r>
          </a:p>
          <a:p>
            <a:pPr lvl="1">
              <a:lnSpc>
                <a:spcPct val="80000"/>
              </a:lnSpc>
            </a:pPr>
            <a:r>
              <a:rPr lang="en-US" altLang="en-US" sz="2400" smtClean="0"/>
              <a:t>Rome defeats Carthage and wins Sicily in the first 23-year war.</a:t>
            </a:r>
          </a:p>
          <a:p>
            <a:pPr lvl="1">
              <a:lnSpc>
                <a:spcPct val="80000"/>
              </a:lnSpc>
            </a:pPr>
            <a:r>
              <a:rPr lang="en-US" altLang="en-US" sz="2400" smtClean="0"/>
              <a:t>Hannibal, the Carthaginian general, avenges this defeat in the Second Punic War.</a:t>
            </a:r>
          </a:p>
          <a:p>
            <a:pPr lvl="2">
              <a:lnSpc>
                <a:spcPct val="80000"/>
              </a:lnSpc>
            </a:pPr>
            <a:r>
              <a:rPr lang="en-US" altLang="en-US" sz="2000" smtClean="0"/>
              <a:t>He attacks Italy through Spain and France, but doesn’t take Rome.</a:t>
            </a:r>
          </a:p>
          <a:p>
            <a:pPr>
              <a:lnSpc>
                <a:spcPct val="80000"/>
              </a:lnSpc>
            </a:pPr>
            <a:r>
              <a:rPr lang="en-US" altLang="en-US" sz="2800" smtClean="0"/>
              <a:t>Rome Triumphs</a:t>
            </a:r>
          </a:p>
          <a:p>
            <a:pPr lvl="1">
              <a:lnSpc>
                <a:spcPct val="80000"/>
              </a:lnSpc>
            </a:pPr>
            <a:r>
              <a:rPr lang="en-US" altLang="en-US" sz="2400" smtClean="0"/>
              <a:t>Roman general </a:t>
            </a:r>
            <a:r>
              <a:rPr lang="en-US" altLang="en-US" sz="2400" b="1" u="sng" smtClean="0"/>
              <a:t>Scipio</a:t>
            </a:r>
            <a:r>
              <a:rPr lang="en-US" altLang="en-US" sz="2400" smtClean="0"/>
              <a:t> defeats Hannibal in 202 B.C.</a:t>
            </a:r>
          </a:p>
          <a:p>
            <a:pPr lvl="1">
              <a:lnSpc>
                <a:spcPct val="80000"/>
              </a:lnSpc>
            </a:pPr>
            <a:r>
              <a:rPr lang="en-US" altLang="en-US" sz="2400" smtClean="0"/>
              <a:t>Rome destroys Carthage and enslaves its people in the Third Punic War from 149-146 B.C.</a:t>
            </a:r>
          </a:p>
          <a:p>
            <a:endParaRPr lang="en-CA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260350"/>
            <a:ext cx="4824412" cy="630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`</a:t>
            </a:r>
            <a:endParaRPr lang="en-CA" smtClean="0"/>
          </a:p>
        </p:txBody>
      </p:sp>
      <p:sp>
        <p:nvSpPr>
          <p:cNvPr id="35842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sz="3600" smtClean="0"/>
              <a:t>Hannibal crossing the Alps in the Second Punic War</a:t>
            </a:r>
          </a:p>
          <a:p>
            <a:endParaRPr lang="en-CA" smtClean="0"/>
          </a:p>
        </p:txBody>
      </p:sp>
      <p:pic>
        <p:nvPicPr>
          <p:cNvPr id="358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92513" y="273050"/>
            <a:ext cx="5076825" cy="58531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1200150"/>
            <a:ext cx="700087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9663" y="428625"/>
            <a:ext cx="6924675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050" y="31750"/>
            <a:ext cx="4948238" cy="663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Land &amp; Climate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mtClean="0"/>
              <a:t>Fertile land, but an expanding urban population made imported grain from Egypt and Sicily important</a:t>
            </a:r>
          </a:p>
          <a:p>
            <a:r>
              <a:rPr lang="en-CA" smtClean="0"/>
              <a:t>Mild temperature moderated by the sea, but could be hot in the summertime, expecially farther inland</a:t>
            </a:r>
          </a:p>
          <a:p>
            <a:endParaRPr lang="en-CA" smtClean="0"/>
          </a:p>
          <a:p>
            <a:endParaRPr lang="en-CA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The Myth of Romulus and Remis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 rtlCol="0">
            <a:normAutofit fontScale="85000" lnSpcReduction="20000"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Verdana" pitchFamily="34" charset="0"/>
              </a:rPr>
              <a:t>Romulus and Remus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altLang="en-US" sz="3200" dirty="0">
                <a:latin typeface="Verdana" pitchFamily="34" charset="0"/>
              </a:rPr>
              <a:t>Latin princess was Vestal virgin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altLang="en-US" sz="3200" dirty="0">
                <a:latin typeface="Verdana" pitchFamily="34" charset="0"/>
              </a:rPr>
              <a:t>Raped by Mars, bore twin boys 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altLang="en-US" sz="3200" dirty="0">
                <a:latin typeface="Verdana" pitchFamily="34" charset="0"/>
              </a:rPr>
              <a:t>Ordered killed by non-Latin king 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altLang="en-US" sz="3200" dirty="0">
                <a:latin typeface="Verdana" pitchFamily="34" charset="0"/>
              </a:rPr>
              <a:t>Suckled by a wolf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altLang="en-US" sz="3200" dirty="0">
                <a:latin typeface="Verdana" pitchFamily="34" charset="0"/>
              </a:rPr>
              <a:t>Grew and founded a city (753BC)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altLang="en-US" sz="3200" dirty="0">
                <a:latin typeface="Verdana" pitchFamily="34" charset="0"/>
              </a:rPr>
              <a:t>Romulus killed Remus</a:t>
            </a:r>
            <a:endParaRPr lang="en-CA" sz="3200" dirty="0"/>
          </a:p>
        </p:txBody>
      </p:sp>
      <p:pic>
        <p:nvPicPr>
          <p:cNvPr id="17411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838700" y="2671763"/>
            <a:ext cx="3657600" cy="23828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The Etruscans</a:t>
            </a:r>
          </a:p>
        </p:txBody>
      </p:sp>
      <p:sp>
        <p:nvSpPr>
          <p:cNvPr id="18434" name="Content Placeholder 5"/>
          <p:cNvSpPr>
            <a:spLocks noGrp="1"/>
          </p:cNvSpPr>
          <p:nvPr>
            <p:ph idx="1"/>
          </p:nvPr>
        </p:nvSpPr>
        <p:spPr>
          <a:xfrm>
            <a:off x="4211638" y="273050"/>
            <a:ext cx="4475162" cy="5853113"/>
          </a:xfrm>
        </p:spPr>
        <p:txBody>
          <a:bodyPr/>
          <a:lstStyle/>
          <a:p>
            <a:endParaRPr lang="en-CA" smtClean="0"/>
          </a:p>
        </p:txBody>
      </p:sp>
      <p:sp>
        <p:nvSpPr>
          <p:cNvPr id="18435" name="Text Placeholder 6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609975" cy="4691063"/>
          </a:xfrm>
        </p:spPr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CA" sz="2400" smtClean="0"/>
              <a:t>Forerunners to Romans</a:t>
            </a:r>
          </a:p>
          <a:p>
            <a:pPr marL="285750" indent="-285750">
              <a:buFont typeface="Arial" charset="0"/>
              <a:buChar char="•"/>
            </a:pPr>
            <a:r>
              <a:rPr lang="en-CA" sz="2400" smtClean="0"/>
              <a:t>Decorated their tombs to resemble the houses of the living</a:t>
            </a:r>
          </a:p>
          <a:p>
            <a:pPr marL="285750" indent="-285750">
              <a:buFont typeface="Arial" charset="0"/>
              <a:buChar char="•"/>
            </a:pPr>
            <a:r>
              <a:rPr lang="en-CA" sz="2400" smtClean="0"/>
              <a:t>These showed many things we associate with the Romans: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CA" sz="2400" smtClean="0"/>
              <a:t>Banquets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CA" sz="2400" smtClean="0"/>
              <a:t>Gladitorial combat</a:t>
            </a:r>
          </a:p>
          <a:p>
            <a:pPr marL="742950" lvl="1" indent="-285750">
              <a:buFont typeface="Arial" charset="0"/>
              <a:buChar char="•"/>
            </a:pPr>
            <a:r>
              <a:rPr lang="en-CA" sz="2400" smtClean="0"/>
              <a:t>Chariot races</a:t>
            </a:r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3225" y="620713"/>
            <a:ext cx="4460875" cy="497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1700" y="204788"/>
            <a:ext cx="4800600" cy="644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773238"/>
            <a:ext cx="380047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Etruscan Images</a:t>
            </a:r>
          </a:p>
        </p:txBody>
      </p:sp>
      <p:sp>
        <p:nvSpPr>
          <p:cNvPr id="20483" name="Content Placeholder 5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485775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endParaRPr lang="en-CA" smtClean="0"/>
          </a:p>
        </p:txBody>
      </p:sp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6588" y="3357563"/>
            <a:ext cx="4392612" cy="277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492125"/>
          </a:xfrm>
        </p:spPr>
        <p:txBody>
          <a:bodyPr/>
          <a:lstStyle/>
          <a:p>
            <a:r>
              <a:rPr lang="en-CA" smtClean="0"/>
              <a:t>The Etruscan Monarchy</a:t>
            </a:r>
          </a:p>
        </p:txBody>
      </p:sp>
      <p:sp>
        <p:nvSpPr>
          <p:cNvPr id="21506" name="Content Placeholder 4"/>
          <p:cNvSpPr>
            <a:spLocks noGrp="1"/>
          </p:cNvSpPr>
          <p:nvPr>
            <p:ph idx="1"/>
          </p:nvPr>
        </p:nvSpPr>
        <p:spPr>
          <a:xfrm>
            <a:off x="4211638" y="273050"/>
            <a:ext cx="4475162" cy="5853113"/>
          </a:xfrm>
        </p:spPr>
        <p:txBody>
          <a:bodyPr/>
          <a:lstStyle/>
          <a:p>
            <a:endParaRPr lang="en-CA" smtClean="0"/>
          </a:p>
        </p:txBody>
      </p:sp>
      <p:sp>
        <p:nvSpPr>
          <p:cNvPr id="21507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836613"/>
            <a:ext cx="3538538" cy="5289550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CA" sz="1600" smtClean="0"/>
              <a:t>Loose confederation of city-states</a:t>
            </a:r>
          </a:p>
          <a:p>
            <a:pPr marL="342900" indent="-342900">
              <a:buFont typeface="Arial" charset="0"/>
              <a:buChar char="•"/>
            </a:pPr>
            <a:r>
              <a:rPr lang="en-CA" sz="1600" smtClean="0"/>
              <a:t>Skilled artisans and traders</a:t>
            </a:r>
          </a:p>
          <a:p>
            <a:pPr marL="342900" indent="-342900">
              <a:buFont typeface="Arial" charset="0"/>
              <a:buChar char="•"/>
            </a:pPr>
            <a:r>
              <a:rPr lang="en-CA" sz="1600" smtClean="0"/>
              <a:t>650 BCE expand into Rome</a:t>
            </a:r>
          </a:p>
          <a:p>
            <a:pPr marL="342900" indent="-342900">
              <a:buFont typeface="Arial" charset="0"/>
              <a:buChar char="•"/>
            </a:pPr>
            <a:r>
              <a:rPr lang="en-CA" sz="1600" smtClean="0"/>
              <a:t>Transform what was really a village into a city</a:t>
            </a:r>
          </a:p>
          <a:p>
            <a:pPr marL="800100" lvl="1" indent="-342900">
              <a:buFont typeface="Arial" charset="0"/>
              <a:buChar char="•"/>
            </a:pPr>
            <a:r>
              <a:rPr lang="en-CA" sz="1600" smtClean="0"/>
              <a:t>Drained marshes and built sewers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CA" sz="1600" smtClean="0"/>
              <a:t>Introduced rectangular planning</a:t>
            </a:r>
          </a:p>
          <a:p>
            <a:pPr marL="800100" lvl="1" indent="-342900">
              <a:buFont typeface="Arial" charset="0"/>
              <a:buChar char="•"/>
            </a:pPr>
            <a:r>
              <a:rPr lang="en-CA" sz="1600" smtClean="0"/>
              <a:t>Used the arch and vault in building</a:t>
            </a:r>
          </a:p>
          <a:p>
            <a:pPr marL="800100" lvl="1" indent="-342900">
              <a:buFont typeface="Arial" charset="0"/>
              <a:buChar char="•"/>
            </a:pPr>
            <a:r>
              <a:rPr lang="en-CA" sz="1600" smtClean="0"/>
              <a:t>Introduced Greek culture and alphabet</a:t>
            </a:r>
          </a:p>
          <a:p>
            <a:pPr marL="342900" indent="-342900">
              <a:buFont typeface="Arial" charset="0"/>
              <a:buChar char="•"/>
            </a:pPr>
            <a:r>
              <a:rPr lang="en-CA" sz="1600" smtClean="0"/>
              <a:t>By 500 BCE Rome was a great city </a:t>
            </a:r>
          </a:p>
          <a:p>
            <a:pPr marL="342900" indent="-342900">
              <a:buFont typeface="Arial" charset="0"/>
              <a:buChar char="•"/>
            </a:pPr>
            <a:r>
              <a:rPr lang="en-CA" sz="1600" smtClean="0"/>
              <a:t>Last Etruscan King of Rome ~Tarquin the Proud ~ Rome rebelled after his son ~ Sextus ~ raped Lucretia, a Roman noblewoman</a:t>
            </a:r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333375"/>
            <a:ext cx="4635500" cy="556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644</Words>
  <Application>Microsoft Office PowerPoint</Application>
  <PresentationFormat>On-screen Show (4:3)</PresentationFormat>
  <Paragraphs>123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Calibri</vt:lpstr>
      <vt:lpstr>Arial</vt:lpstr>
      <vt:lpstr>Verdana</vt:lpstr>
      <vt:lpstr>Times New Roman</vt:lpstr>
      <vt:lpstr>Georgia</vt:lpstr>
      <vt:lpstr>Office Theme</vt:lpstr>
      <vt:lpstr>Slide 1</vt:lpstr>
      <vt:lpstr>The Italian Peninsula</vt:lpstr>
      <vt:lpstr>Slide 3</vt:lpstr>
      <vt:lpstr>Land &amp; Climate</vt:lpstr>
      <vt:lpstr>The Myth of Romulus and Remis</vt:lpstr>
      <vt:lpstr>The Etruscans</vt:lpstr>
      <vt:lpstr>Slide 7</vt:lpstr>
      <vt:lpstr>Etruscan Images</vt:lpstr>
      <vt:lpstr>The Etruscan Monarchy</vt:lpstr>
      <vt:lpstr>Roman Republic</vt:lpstr>
      <vt:lpstr>Plebs vs. Pats</vt:lpstr>
      <vt:lpstr>Republican Government</vt:lpstr>
      <vt:lpstr>Assemblies</vt:lpstr>
      <vt:lpstr>Other Magistrates</vt:lpstr>
      <vt:lpstr>Roman Forum</vt:lpstr>
      <vt:lpstr>Roman Forum</vt:lpstr>
      <vt:lpstr>Slide 17</vt:lpstr>
      <vt:lpstr>Roman Forum Today</vt:lpstr>
      <vt:lpstr>Roman Expansion (in Italy)</vt:lpstr>
      <vt:lpstr>Slide 20</vt:lpstr>
      <vt:lpstr>Rome Spreads Its Power</vt:lpstr>
      <vt:lpstr>Slide 22</vt:lpstr>
      <vt:lpstr>`</vt:lpstr>
      <vt:lpstr>Slide 24</vt:lpstr>
      <vt:lpstr>Slide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User</cp:lastModifiedBy>
  <cp:revision>16</cp:revision>
  <dcterms:created xsi:type="dcterms:W3CDTF">2014-01-06T02:59:29Z</dcterms:created>
  <dcterms:modified xsi:type="dcterms:W3CDTF">2014-01-10T15:04:07Z</dcterms:modified>
</cp:coreProperties>
</file>