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84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567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53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383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91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18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88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84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54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231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49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9DB9-BE04-4C14-8614-0E677A69D7FE}" type="datetimeFigureOut">
              <a:rPr lang="en-CA" smtClean="0"/>
              <a:t>04/06/2014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A6BE5-15AB-456E-91AC-CBDCE9A950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227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passage/?search=1+Corinthians+13#fen-NIV-28669b" TargetMode="External"/><Relationship Id="rId2" Type="http://schemas.openxmlformats.org/officeDocument/2006/relationships/hyperlink" Target="http://www.biblegateway.com/passage/?search=1+Corinthians+13#fen-NIV-28667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Christianity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Paul</a:t>
            </a:r>
          </a:p>
          <a:p>
            <a:r>
              <a:rPr lang="en-CA" dirty="0" smtClean="0"/>
              <a:t>The “schism”</a:t>
            </a:r>
          </a:p>
          <a:p>
            <a:r>
              <a:rPr lang="en-CA" dirty="0" smtClean="0"/>
              <a:t>Reformation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30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Nicene Creed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CA" sz="3800" dirty="0" smtClean="0"/>
              <a:t>We believe in one God,</a:t>
            </a:r>
            <a:br>
              <a:rPr lang="en-CA" sz="3800" dirty="0" smtClean="0"/>
            </a:br>
            <a:r>
              <a:rPr lang="en-CA" sz="3800" dirty="0" smtClean="0"/>
              <a:t>the Father, the Almighty,</a:t>
            </a:r>
            <a:br>
              <a:rPr lang="en-CA" sz="3800" dirty="0" smtClean="0"/>
            </a:br>
            <a:r>
              <a:rPr lang="en-CA" sz="3800" dirty="0" smtClean="0"/>
              <a:t>maker of heaven and earth,</a:t>
            </a:r>
            <a:br>
              <a:rPr lang="en-CA" sz="3800" dirty="0" smtClean="0"/>
            </a:br>
            <a:r>
              <a:rPr lang="en-CA" sz="3800" dirty="0" smtClean="0"/>
              <a:t>of all that is seen and unseen.</a:t>
            </a:r>
            <a:br>
              <a:rPr lang="en-CA" sz="3800" dirty="0" smtClean="0"/>
            </a:br>
            <a:endParaRPr lang="en-CA" sz="3800" dirty="0" smtClean="0"/>
          </a:p>
          <a:p>
            <a:r>
              <a:rPr lang="en-CA" sz="3800" dirty="0" smtClean="0"/>
              <a:t>We believe in one Lord, Jesus Christ,</a:t>
            </a:r>
            <a:br>
              <a:rPr lang="en-CA" sz="3800" dirty="0" smtClean="0"/>
            </a:br>
            <a:r>
              <a:rPr lang="en-CA" sz="3800" dirty="0" smtClean="0"/>
              <a:t>the only Son of God,</a:t>
            </a:r>
            <a:br>
              <a:rPr lang="en-CA" sz="3800" dirty="0" smtClean="0"/>
            </a:br>
            <a:r>
              <a:rPr lang="en-CA" sz="3800" dirty="0" smtClean="0"/>
              <a:t>eternally begotten of the Father,</a:t>
            </a:r>
            <a:br>
              <a:rPr lang="en-CA" sz="3800" dirty="0" smtClean="0"/>
            </a:br>
            <a:r>
              <a:rPr lang="en-CA" sz="3800" dirty="0" smtClean="0"/>
              <a:t>God from God, Light from Light,</a:t>
            </a:r>
            <a:br>
              <a:rPr lang="en-CA" sz="3800" dirty="0" smtClean="0"/>
            </a:br>
            <a:r>
              <a:rPr lang="en-CA" sz="3800" dirty="0" smtClean="0"/>
              <a:t>true God from true God,</a:t>
            </a:r>
            <a:br>
              <a:rPr lang="en-CA" sz="3800" dirty="0" smtClean="0"/>
            </a:br>
            <a:r>
              <a:rPr lang="en-CA" sz="3800" dirty="0" smtClean="0"/>
              <a:t>begotten, not made, one in Being with the Father.</a:t>
            </a:r>
            <a:br>
              <a:rPr lang="en-CA" sz="3800" dirty="0" smtClean="0"/>
            </a:br>
            <a:r>
              <a:rPr lang="en-CA" sz="3800" dirty="0" smtClean="0"/>
              <a:t>Through him all things were made.</a:t>
            </a:r>
            <a:br>
              <a:rPr lang="en-CA" sz="3800" dirty="0" smtClean="0"/>
            </a:br>
            <a:r>
              <a:rPr lang="en-CA" sz="3800" dirty="0" smtClean="0"/>
              <a:t>For us men and for our salvation</a:t>
            </a:r>
            <a:br>
              <a:rPr lang="en-CA" sz="3800" dirty="0" smtClean="0"/>
            </a:br>
            <a:r>
              <a:rPr lang="en-CA" sz="3800" dirty="0" smtClean="0"/>
              <a:t>he came down from heaven:</a:t>
            </a:r>
            <a:br>
              <a:rPr lang="en-CA" sz="3800" dirty="0" smtClean="0"/>
            </a:br>
            <a:r>
              <a:rPr lang="en-CA" sz="3800" dirty="0" smtClean="0"/>
              <a:t>by the power of the Holy Spirit</a:t>
            </a:r>
            <a:br>
              <a:rPr lang="en-CA" sz="3800" dirty="0" smtClean="0"/>
            </a:br>
            <a:r>
              <a:rPr lang="en-CA" sz="3800" dirty="0" smtClean="0"/>
              <a:t>he was born of the Virgin Mary, and became man.</a:t>
            </a:r>
            <a:br>
              <a:rPr lang="en-CA" sz="3800" dirty="0" smtClean="0"/>
            </a:br>
            <a:endParaRPr lang="en-CA" sz="3800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CA" sz="3400" dirty="0" smtClean="0"/>
              <a:t>For our sake he was crucified under Pontius Pilate,</a:t>
            </a:r>
            <a:br>
              <a:rPr lang="en-CA" sz="3400" dirty="0" smtClean="0"/>
            </a:br>
            <a:r>
              <a:rPr lang="en-CA" sz="3400" dirty="0" smtClean="0"/>
              <a:t>he suffered, died, and was buried.</a:t>
            </a:r>
            <a:br>
              <a:rPr lang="en-CA" sz="3400" dirty="0" smtClean="0"/>
            </a:br>
            <a:r>
              <a:rPr lang="en-CA" sz="3400" dirty="0" smtClean="0"/>
              <a:t>On the third day he rose again</a:t>
            </a:r>
            <a:br>
              <a:rPr lang="en-CA" sz="3400" dirty="0" smtClean="0"/>
            </a:br>
            <a:r>
              <a:rPr lang="en-CA" sz="3400" dirty="0" smtClean="0"/>
              <a:t>in fulfillment of the Scriptures;</a:t>
            </a:r>
            <a:br>
              <a:rPr lang="en-CA" sz="3400" dirty="0" smtClean="0"/>
            </a:br>
            <a:r>
              <a:rPr lang="en-CA" sz="3400" dirty="0" smtClean="0"/>
              <a:t>he ascended into heaven</a:t>
            </a:r>
            <a:br>
              <a:rPr lang="en-CA" sz="3400" dirty="0" smtClean="0"/>
            </a:br>
            <a:r>
              <a:rPr lang="en-CA" sz="3400" dirty="0" smtClean="0"/>
              <a:t>and is seated at the right hand of the Father.</a:t>
            </a:r>
            <a:br>
              <a:rPr lang="en-CA" sz="3400" dirty="0" smtClean="0"/>
            </a:br>
            <a:r>
              <a:rPr lang="en-CA" sz="3400" dirty="0" smtClean="0"/>
              <a:t>He will come again in glory to judge the living and the dead,</a:t>
            </a:r>
            <a:br>
              <a:rPr lang="en-CA" sz="3400" dirty="0" smtClean="0"/>
            </a:br>
            <a:r>
              <a:rPr lang="en-CA" sz="3400" dirty="0" smtClean="0"/>
              <a:t>and his kingdom will have no end.</a:t>
            </a:r>
            <a:br>
              <a:rPr lang="en-CA" sz="3400" dirty="0" smtClean="0"/>
            </a:br>
            <a:endParaRPr lang="en-CA" sz="3400" dirty="0" smtClean="0"/>
          </a:p>
          <a:p>
            <a:r>
              <a:rPr lang="en-CA" sz="3400" dirty="0" smtClean="0"/>
              <a:t>We believe in the Holy Spirit, the Lord, the giver of life,</a:t>
            </a:r>
            <a:br>
              <a:rPr lang="en-CA" sz="3400" dirty="0" smtClean="0"/>
            </a:br>
            <a:r>
              <a:rPr lang="en-CA" sz="3400" dirty="0" smtClean="0"/>
              <a:t>who proceeds from the Father </a:t>
            </a:r>
            <a:r>
              <a:rPr lang="en-CA" sz="3400" b="1" u="sng" dirty="0" smtClean="0"/>
              <a:t>and the Son</a:t>
            </a:r>
            <a:r>
              <a:rPr lang="en-CA" sz="3400" dirty="0" smtClean="0"/>
              <a:t>.</a:t>
            </a:r>
            <a:br>
              <a:rPr lang="en-CA" sz="3400" dirty="0" smtClean="0"/>
            </a:br>
            <a:r>
              <a:rPr lang="en-CA" sz="3400" dirty="0" smtClean="0"/>
              <a:t>With the Father and the Son he is worshiped and glorified.</a:t>
            </a:r>
            <a:br>
              <a:rPr lang="en-CA" sz="3400" dirty="0" smtClean="0"/>
            </a:br>
            <a:r>
              <a:rPr lang="en-CA" sz="3400" dirty="0" smtClean="0"/>
              <a:t>He has spoken through the Prophets.</a:t>
            </a:r>
            <a:br>
              <a:rPr lang="en-CA" sz="3400" dirty="0" smtClean="0"/>
            </a:br>
            <a:r>
              <a:rPr lang="en-CA" sz="3400" dirty="0" smtClean="0"/>
              <a:t>We believe in one holy catholic and apostolic Church.</a:t>
            </a:r>
            <a:br>
              <a:rPr lang="en-CA" sz="3400" dirty="0" smtClean="0"/>
            </a:br>
            <a:r>
              <a:rPr lang="en-CA" sz="3400" dirty="0" smtClean="0"/>
              <a:t>We acknowledge one baptism for the forgiveness of sins.</a:t>
            </a:r>
            <a:br>
              <a:rPr lang="en-CA" sz="3400" dirty="0" smtClean="0"/>
            </a:br>
            <a:r>
              <a:rPr lang="en-CA" sz="3400" dirty="0" smtClean="0"/>
              <a:t>We look for the resurrection of the dead</a:t>
            </a:r>
            <a:br>
              <a:rPr lang="en-CA" sz="3400" dirty="0" smtClean="0"/>
            </a:br>
            <a:r>
              <a:rPr lang="en-CA" sz="3400" dirty="0" smtClean="0"/>
              <a:t>and the life of the world to come. Amen.</a:t>
            </a:r>
            <a:br>
              <a:rPr lang="en-CA" sz="3400" dirty="0" smtClean="0"/>
            </a:br>
            <a:endParaRPr lang="en-CA" sz="3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70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Reformation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Martin Luther – German monk and scholar</a:t>
            </a:r>
          </a:p>
          <a:p>
            <a:r>
              <a:rPr lang="en-CA" dirty="0" smtClean="0"/>
              <a:t>Luther disappointed with practice of Christianity – not following scripture</a:t>
            </a:r>
          </a:p>
          <a:p>
            <a:r>
              <a:rPr lang="en-CA" dirty="0" smtClean="0"/>
              <a:t>1517 Luther posts 95 theses on how the Roman Catholic Church should reform</a:t>
            </a:r>
          </a:p>
          <a:p>
            <a:r>
              <a:rPr lang="en-CA" dirty="0" smtClean="0"/>
              <a:t>Ideas rejected – Luther is excommunicated (booted out of the church)</a:t>
            </a:r>
          </a:p>
          <a:p>
            <a:r>
              <a:rPr lang="en-CA" dirty="0" smtClean="0"/>
              <a:t>Luther’s reforms unleash 500 years of religious wars throughout Europe, between Protestants and </a:t>
            </a:r>
            <a:r>
              <a:rPr lang="en-CA" dirty="0" smtClean="0"/>
              <a:t>Catholics</a:t>
            </a:r>
          </a:p>
          <a:p>
            <a:r>
              <a:rPr lang="en-CA" dirty="0" smtClean="0"/>
              <a:t>Churches that rejected Roman Catholic faith were known as the protest religions </a:t>
            </a:r>
            <a:r>
              <a:rPr lang="en-CA" dirty="0" smtClean="0">
                <a:latin typeface="Arial"/>
                <a:cs typeface="Arial"/>
              </a:rPr>
              <a:t>→ </a:t>
            </a:r>
            <a:r>
              <a:rPr lang="en-CA" b="1" i="1" dirty="0" smtClean="0">
                <a:latin typeface="Arial"/>
                <a:cs typeface="Arial"/>
              </a:rPr>
              <a:t>Protestant Church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50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Martin Luther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Significance:</a:t>
            </a:r>
          </a:p>
          <a:p>
            <a:r>
              <a:rPr lang="en-CA" dirty="0" smtClean="0"/>
              <a:t>Only acts identified in scripture should be practiced</a:t>
            </a:r>
          </a:p>
          <a:p>
            <a:r>
              <a:rPr lang="en-CA" dirty="0" smtClean="0"/>
              <a:t>Rejected much of the ritualistic traditions of the church</a:t>
            </a:r>
          </a:p>
          <a:p>
            <a:r>
              <a:rPr lang="en-CA" dirty="0" smtClean="0"/>
              <a:t>Emphasized salvation by faith – faith = knowing God’s word </a:t>
            </a:r>
            <a:r>
              <a:rPr lang="en-CA" dirty="0" smtClean="0">
                <a:latin typeface="Arial"/>
                <a:cs typeface="Arial"/>
              </a:rPr>
              <a:t>→ </a:t>
            </a:r>
            <a:r>
              <a:rPr lang="en-CA" sz="2600" dirty="0" smtClean="0">
                <a:latin typeface="Arial"/>
                <a:cs typeface="Arial"/>
              </a:rPr>
              <a:t>Christians must read – protestant regions see growth of literacy = dominant economic and political force (</a:t>
            </a:r>
            <a:r>
              <a:rPr lang="en-CA" sz="2600" dirty="0" err="1" smtClean="0">
                <a:latin typeface="Arial"/>
                <a:cs typeface="Arial"/>
              </a:rPr>
              <a:t>Swizterland</a:t>
            </a:r>
            <a:r>
              <a:rPr lang="en-CA" sz="2600" dirty="0" smtClean="0">
                <a:latin typeface="Arial"/>
                <a:cs typeface="Arial"/>
              </a:rPr>
              <a:t>, Germany, Holland, England and parts of France)</a:t>
            </a:r>
            <a:endParaRPr lang="en-CA" sz="2600" dirty="0" smtClean="0"/>
          </a:p>
          <a:p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872127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0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King Henry VIII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1534 King Henry VIII breaks with the Roman Catholic Church over the Pope’s refusal to grant him an annulment to his marriage</a:t>
            </a:r>
          </a:p>
          <a:p>
            <a:r>
              <a:rPr lang="en-CA" dirty="0" smtClean="0"/>
              <a:t>Establishes the Church of England – Anglican Church (Episcopalian Church in USA)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90765"/>
            <a:ext cx="3156942" cy="4440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1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Early Christianity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Apostle – followers of Jesus (12 disciples)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smtClean="0"/>
              <a:t>Another </a:t>
            </a:r>
            <a:r>
              <a:rPr lang="en-US" dirty="0"/>
              <a:t>group of Christians had different ideas</a:t>
            </a:r>
            <a:endParaRPr lang="en-CA" sz="2800" dirty="0"/>
          </a:p>
          <a:p>
            <a:pPr lvl="1"/>
            <a:r>
              <a:rPr lang="en-US" dirty="0" smtClean="0"/>
              <a:t>Holy </a:t>
            </a:r>
            <a:r>
              <a:rPr lang="en-US" dirty="0"/>
              <a:t>Spirit comes to all people</a:t>
            </a:r>
            <a:endParaRPr lang="en-CA" sz="2400" dirty="0"/>
          </a:p>
          <a:p>
            <a:pPr lvl="1"/>
            <a:r>
              <a:rPr lang="en-US" dirty="0"/>
              <a:t>Relaxed approach to dietary restrictions</a:t>
            </a:r>
            <a:endParaRPr lang="en-CA" sz="2400" dirty="0"/>
          </a:p>
          <a:p>
            <a:pPr lvl="1"/>
            <a:r>
              <a:rPr lang="en-US" dirty="0"/>
              <a:t>Baptism had equal value to circumcision as a sign of faith</a:t>
            </a:r>
            <a:endParaRPr lang="en-CA" sz="2400" dirty="0"/>
          </a:p>
          <a:p>
            <a:pPr lvl="0"/>
            <a:r>
              <a:rPr lang="en-US" dirty="0"/>
              <a:t>This group was fiercely persecuted throughout the Roman Empire</a:t>
            </a:r>
            <a:endParaRPr lang="en-CA" sz="28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Christian teachings of the Apostles and other followers were tolerated in Jerusalem </a:t>
            </a:r>
            <a:r>
              <a:rPr lang="ja-JP" altLang="en-US" dirty="0"/>
              <a:t>→ </a:t>
            </a:r>
            <a:r>
              <a:rPr lang="en-US" dirty="0"/>
              <a:t>kept the provisions of Jewish law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38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Paul (Saul of Tarsus)</a:t>
            </a:r>
            <a:br>
              <a:rPr lang="en-CA" dirty="0" smtClean="0"/>
            </a:br>
            <a:r>
              <a:rPr lang="en-CA" dirty="0" smtClean="0"/>
              <a:t>The “Second” Founder of Christianity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 smtClean="0"/>
              <a:t>Saul was a Jew </a:t>
            </a:r>
            <a:r>
              <a:rPr lang="en-US" sz="2000" dirty="0"/>
              <a:t>who was highly educated </a:t>
            </a:r>
            <a:r>
              <a:rPr lang="en-US" sz="2000" dirty="0" smtClean="0"/>
              <a:t> - literate in Greek, Roman </a:t>
            </a:r>
            <a:r>
              <a:rPr lang="en-US" sz="2000" dirty="0"/>
              <a:t>and Hebrew culture &amp; Roman citizen</a:t>
            </a:r>
            <a:endParaRPr lang="en-CA" sz="2000" dirty="0"/>
          </a:p>
          <a:p>
            <a:pPr lvl="0"/>
            <a:r>
              <a:rPr lang="en-US" sz="2000" dirty="0"/>
              <a:t>One of the most devoted and successful persecutors of early Christians </a:t>
            </a:r>
            <a:r>
              <a:rPr lang="ja-JP" altLang="en-US" sz="2000" dirty="0"/>
              <a:t>→</a:t>
            </a:r>
            <a:r>
              <a:rPr lang="en-US" sz="2000" dirty="0"/>
              <a:t> probably participated in the stoning of Stephen (first martyr)</a:t>
            </a:r>
            <a:endParaRPr lang="en-CA" sz="2000" dirty="0"/>
          </a:p>
          <a:p>
            <a:pPr lvl="0"/>
            <a:r>
              <a:rPr lang="en-US" sz="2000" dirty="0"/>
              <a:t>Had a deeply spiritual experience on the road to Damascus to persecute more Christians </a:t>
            </a:r>
            <a:r>
              <a:rPr lang="ja-JP" altLang="en-US" sz="2000" dirty="0"/>
              <a:t>→ </a:t>
            </a:r>
            <a:r>
              <a:rPr lang="en-CA" altLang="ja-JP" sz="2000" dirty="0" smtClean="0"/>
              <a:t>confronted by Jesus </a:t>
            </a:r>
            <a:r>
              <a:rPr lang="ja-JP" altLang="en-US" sz="2000" dirty="0"/>
              <a:t>→ </a:t>
            </a:r>
            <a:r>
              <a:rPr lang="en-US" sz="2000" dirty="0" smtClean="0"/>
              <a:t>Converted </a:t>
            </a:r>
            <a:r>
              <a:rPr lang="en-US" sz="2000" dirty="0"/>
              <a:t>to Christianity</a:t>
            </a:r>
            <a:endParaRPr lang="en-CA" sz="2000" dirty="0"/>
          </a:p>
          <a:p>
            <a:pPr lvl="0"/>
            <a:r>
              <a:rPr lang="en-US" sz="2000" dirty="0"/>
              <a:t>Changed his name to Paul and became the most passionate and effective organizer of the early Christian church</a:t>
            </a:r>
            <a:endParaRPr lang="en-CA" sz="2000" dirty="0"/>
          </a:p>
          <a:p>
            <a:pPr lvl="0"/>
            <a:r>
              <a:rPr lang="en-US" sz="2000" dirty="0"/>
              <a:t>Brought Christianity to the </a:t>
            </a:r>
            <a:r>
              <a:rPr lang="en-US" sz="2000" dirty="0" smtClean="0"/>
              <a:t>Gentile </a:t>
            </a:r>
            <a:endParaRPr lang="en-CA" sz="2000" dirty="0"/>
          </a:p>
          <a:p>
            <a:pPr lvl="0"/>
            <a:r>
              <a:rPr lang="en-US" sz="2000" dirty="0"/>
              <a:t>Personal righteousness more important than righteousness to the law </a:t>
            </a:r>
            <a:r>
              <a:rPr lang="ja-JP" altLang="en-US" sz="2000" dirty="0"/>
              <a:t>→ </a:t>
            </a:r>
            <a:r>
              <a:rPr lang="en-US" sz="2000" dirty="0"/>
              <a:t>no need for circumcision, dietary restrictions, distinctions between clean and unclean</a:t>
            </a:r>
            <a:endParaRPr lang="en-CA" sz="2000" dirty="0"/>
          </a:p>
          <a:p>
            <a:pPr lvl="0"/>
            <a:r>
              <a:rPr lang="en-US" sz="2000" dirty="0"/>
              <a:t>Emphasis placed on the compassion and love of </a:t>
            </a:r>
            <a:r>
              <a:rPr lang="en-US" sz="2000" dirty="0" smtClean="0"/>
              <a:t>Jesus</a:t>
            </a:r>
          </a:p>
          <a:p>
            <a:pPr lvl="0"/>
            <a:r>
              <a:rPr lang="en-US" sz="2000" dirty="0" smtClean="0"/>
              <a:t>Wrote nearly half of the books in the New Testament</a:t>
            </a:r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9110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Paul’s letter to the Corinthians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1050" b="1" dirty="0">
                <a:solidFill>
                  <a:srgbClr val="5C1101"/>
                </a:solidFill>
                <a:latin typeface="Verdana"/>
              </a:rPr>
              <a:t>1 Corinthians 13</a:t>
            </a:r>
          </a:p>
          <a:p>
            <a:pPr marL="0" indent="0">
              <a:buNone/>
            </a:pPr>
            <a:r>
              <a:rPr lang="en-CA" sz="1050" dirty="0">
                <a:solidFill>
                  <a:srgbClr val="5C1101"/>
                </a:solidFill>
                <a:latin typeface="Verdana"/>
              </a:rPr>
              <a:t>New International Version (NIV)</a:t>
            </a:r>
          </a:p>
          <a:p>
            <a:pPr marL="0" indent="0">
              <a:buNone/>
            </a:pPr>
            <a:r>
              <a:rPr lang="en-CA" sz="1050" b="1" dirty="0">
                <a:solidFill>
                  <a:srgbClr val="000000"/>
                </a:solidFill>
                <a:latin typeface="Verdana"/>
              </a:rPr>
              <a:t>13 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If I speak in the tongues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CA" sz="1050" b="1" baseline="30000" dirty="0">
                <a:solidFill>
                  <a:srgbClr val="B37162"/>
                </a:solidFill>
                <a:latin typeface="Verdana"/>
                <a:hlinkClick r:id="rId2" tooltip="See footnote a"/>
              </a:rPr>
              <a:t>a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]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 of men or of angels, but do not have love, I am only a resounding gong or a clanging cymbal.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2 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If I have the gift of prophecy and can fathom all mysteries and all knowledge, and if I have a faith that can move mountains, but do not have love, I am nothing.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3 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If I give all I possess to the poor and give over my body to hardship that I may boast,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[</a:t>
            </a:r>
            <a:r>
              <a:rPr lang="en-CA" sz="1050" b="1" baseline="30000" dirty="0">
                <a:solidFill>
                  <a:srgbClr val="B37162"/>
                </a:solidFill>
                <a:latin typeface="Verdana"/>
                <a:hlinkClick r:id="rId3" tooltip="See footnote b"/>
              </a:rPr>
              <a:t>b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]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 but do not have love, I gain nothing.</a:t>
            </a:r>
          </a:p>
          <a:p>
            <a:pPr marL="0" indent="0">
              <a:buNone/>
            </a:pP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4 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Love is patient, love is kind. It does not envy, it does not boast, it is not proud.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5 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It does not dishonor others, it is not self-seeking, it is not easily angered, it keeps no record of wrongs.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6 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Love does not delight in evil but rejoices with the truth.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7 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It always protects, always trusts, always hopes, always perseveres.</a:t>
            </a:r>
          </a:p>
          <a:p>
            <a:pPr marL="0" indent="0">
              <a:buNone/>
            </a:pP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8 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Love never fails. But where there are prophecies, they will cease; where there are tongues, they will be stilled; where there is knowledge, it will pass away.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9 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For we know in part and we prophesy in part,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10 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but when completeness comes</a:t>
            </a:r>
            <a:r>
              <a:rPr lang="en-CA" sz="1050" dirty="0" smtClean="0">
                <a:solidFill>
                  <a:srgbClr val="000000"/>
                </a:solidFill>
                <a:latin typeface="Verdana"/>
              </a:rPr>
              <a:t>, what 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is in part disappears.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11 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When I was a child, I talked like a child, I thought like a child, I reasoned like a child. When I became a man, I put the ways of childhood behind me. </a:t>
            </a: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12 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For now we see only a reflection as in a mirror; then we shall see face to face. Now I know in part; then I shall know fully, even as I am fully known.</a:t>
            </a:r>
          </a:p>
          <a:p>
            <a:pPr marL="0" indent="0">
              <a:buNone/>
            </a:pPr>
            <a:r>
              <a:rPr lang="en-CA" sz="1050" b="1" baseline="30000" dirty="0">
                <a:solidFill>
                  <a:srgbClr val="000000"/>
                </a:solidFill>
                <a:latin typeface="Verdana"/>
              </a:rPr>
              <a:t>13 </a:t>
            </a:r>
            <a:r>
              <a:rPr lang="en-CA" sz="1050" dirty="0">
                <a:solidFill>
                  <a:srgbClr val="000000"/>
                </a:solidFill>
                <a:latin typeface="Verdana"/>
              </a:rPr>
              <a:t>And now these three remain: faith, hope and love. But the greatest of these is love.</a:t>
            </a:r>
          </a:p>
          <a:p>
            <a:pPr marL="0" indent="0">
              <a:buNone/>
            </a:pPr>
            <a:endParaRPr lang="en-CA" sz="1050" dirty="0"/>
          </a:p>
          <a:p>
            <a:pPr marL="0" indent="0">
              <a:buNone/>
            </a:pPr>
            <a:endParaRPr lang="en-CA" sz="105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429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75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Peter “The Rock”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Among the first disciples to be called by Jesus</a:t>
            </a:r>
          </a:p>
          <a:p>
            <a:r>
              <a:rPr lang="en-CA" dirty="0" smtClean="0"/>
              <a:t>Prominent apostle in the New Testament – seems to be favoured by Jesus</a:t>
            </a:r>
          </a:p>
          <a:p>
            <a:r>
              <a:rPr lang="en-CA" dirty="0" smtClean="0"/>
              <a:t>Peter is the first to call Jesus “the Christ, the son of the living God”</a:t>
            </a:r>
          </a:p>
          <a:p>
            <a:r>
              <a:rPr lang="en-CA" dirty="0" smtClean="0"/>
              <a:t>Jesus in turn calls Peter his “rock” (Peter in Greek means rock) and says “on this rock I will build my church” </a:t>
            </a:r>
          </a:p>
          <a:p>
            <a:r>
              <a:rPr lang="en-CA" dirty="0" smtClean="0"/>
              <a:t>This implies Peter will be the founder of the Christian church</a:t>
            </a:r>
          </a:p>
          <a:p>
            <a:r>
              <a:rPr lang="en-CA" dirty="0" smtClean="0"/>
              <a:t>Peter establishes the Christian church in Rome</a:t>
            </a:r>
          </a:p>
          <a:p>
            <a:r>
              <a:rPr lang="en-CA" dirty="0" smtClean="0"/>
              <a:t>He is crucified by Nero upside down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472" y="4393837"/>
            <a:ext cx="169343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3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“Schism”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For nearly 400 years Christians were prosecuted by the </a:t>
            </a:r>
            <a:r>
              <a:rPr lang="en-CA" dirty="0" smtClean="0"/>
              <a:t>Romans</a:t>
            </a:r>
          </a:p>
          <a:p>
            <a:r>
              <a:rPr lang="en-CA" dirty="0" smtClean="0"/>
              <a:t>Between 367 &amp; 397 the New Testament is compiled – 27 documents</a:t>
            </a:r>
            <a:endParaRPr lang="en-CA" dirty="0" smtClean="0"/>
          </a:p>
          <a:p>
            <a:r>
              <a:rPr lang="en-CA" dirty="0" smtClean="0"/>
              <a:t>380 CE Roman Emperor Constantine makes Christianity the official state religion – spreads </a:t>
            </a:r>
            <a:r>
              <a:rPr lang="en-CA" dirty="0" smtClean="0"/>
              <a:t>Christianity throughout </a:t>
            </a:r>
            <a:r>
              <a:rPr lang="en-CA" dirty="0" smtClean="0"/>
              <a:t>Europe</a:t>
            </a:r>
          </a:p>
          <a:p>
            <a:r>
              <a:rPr lang="en-CA" dirty="0" smtClean="0"/>
              <a:t>Constantine moves capital of empire to Byzantium – renamed Constantinople</a:t>
            </a:r>
          </a:p>
          <a:p>
            <a:r>
              <a:rPr lang="en-CA" dirty="0" smtClean="0"/>
              <a:t>476 CE Rome </a:t>
            </a:r>
            <a:r>
              <a:rPr lang="en-CA" dirty="0" smtClean="0"/>
              <a:t>collapses – Medieval period begins 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16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Roman Empire 476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446366" cy="4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5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Two Churches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As Christianity expanded into western Europe the Pope (Greek for ‘papas – father) increased influence </a:t>
            </a:r>
          </a:p>
          <a:p>
            <a:r>
              <a:rPr lang="en-CA" dirty="0" smtClean="0"/>
              <a:t>Roman Catholic Church</a:t>
            </a:r>
          </a:p>
          <a:p>
            <a:pPr lvl="1"/>
            <a:r>
              <a:rPr lang="en-CA" dirty="0" smtClean="0"/>
              <a:t>Peter established the church in Rome so all subsequent Roman Popes claim authority over everyone else Patriarchs of the church in Constantinople do not recognize this authority</a:t>
            </a:r>
          </a:p>
          <a:p>
            <a:r>
              <a:rPr lang="en-CA" dirty="0" smtClean="0"/>
              <a:t>Eastern Orthodox Church</a:t>
            </a:r>
          </a:p>
          <a:p>
            <a:pPr lvl="1"/>
            <a:r>
              <a:rPr lang="en-CA" dirty="0" smtClean="0"/>
              <a:t>The Patriarchs of the church in Constantinople do not recognize the authority of the Roman Pope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02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Break – “Schism”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Much confusion in early Christianity regarding the Holy Trinity (God the Father, the Son &amp; Holy Ghost)</a:t>
            </a:r>
          </a:p>
          <a:p>
            <a:r>
              <a:rPr lang="en-CA" dirty="0" smtClean="0"/>
              <a:t>Council of Nicaea (325 CE) issues a simple statement of faith – The Nicene Creed</a:t>
            </a:r>
          </a:p>
          <a:p>
            <a:r>
              <a:rPr lang="en-CA" dirty="0" smtClean="0"/>
              <a:t>In 587 the “</a:t>
            </a:r>
            <a:r>
              <a:rPr lang="en-CA" dirty="0" err="1" smtClean="0"/>
              <a:t>Filioque</a:t>
            </a:r>
            <a:r>
              <a:rPr lang="en-CA" dirty="0" smtClean="0"/>
              <a:t> “ clause was added by the Roman church – this states that both the Father and </a:t>
            </a:r>
            <a:r>
              <a:rPr lang="en-CA" b="1" dirty="0" smtClean="0"/>
              <a:t>the son</a:t>
            </a:r>
            <a:r>
              <a:rPr lang="en-CA" dirty="0" smtClean="0"/>
              <a:t> send forth the holy spirit</a:t>
            </a:r>
          </a:p>
          <a:p>
            <a:r>
              <a:rPr lang="en-CA" dirty="0" smtClean="0"/>
              <a:t>The Eastern church rejects this – leads to the first split of the Christian church:  Roman Catholic &amp; Orthodox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20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742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Christianity</vt:lpstr>
      <vt:lpstr>Early Christianity</vt:lpstr>
      <vt:lpstr>Paul (Saul of Tarsus) The “Second” Founder of Christianity</vt:lpstr>
      <vt:lpstr>Paul’s letter to the Corinthians</vt:lpstr>
      <vt:lpstr>Peter “The Rock”</vt:lpstr>
      <vt:lpstr>The “Schism”</vt:lpstr>
      <vt:lpstr>Roman Empire 476</vt:lpstr>
      <vt:lpstr>Two Churches</vt:lpstr>
      <vt:lpstr>The Break – “Schism”</vt:lpstr>
      <vt:lpstr>The Nicene Creed</vt:lpstr>
      <vt:lpstr>The Reformation</vt:lpstr>
      <vt:lpstr>Martin Luther</vt:lpstr>
      <vt:lpstr>King Henry VIII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</dc:title>
  <dc:creator>Owner</dc:creator>
  <cp:lastModifiedBy>Owner</cp:lastModifiedBy>
  <cp:revision>12</cp:revision>
  <dcterms:created xsi:type="dcterms:W3CDTF">2013-01-18T05:15:21Z</dcterms:created>
  <dcterms:modified xsi:type="dcterms:W3CDTF">2014-06-05T04:52:51Z</dcterms:modified>
</cp:coreProperties>
</file>