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9" r:id="rId9"/>
    <p:sldId id="262" r:id="rId10"/>
    <p:sldId id="264" r:id="rId11"/>
    <p:sldId id="271" r:id="rId12"/>
    <p:sldId id="265" r:id="rId13"/>
    <p:sldId id="266" r:id="rId14"/>
    <p:sldId id="267" r:id="rId15"/>
    <p:sldId id="268" r:id="rId16"/>
    <p:sldId id="272" r:id="rId17"/>
    <p:sldId id="273" r:id="rId18"/>
    <p:sldId id="278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5C9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073B61-D638-4806-B593-E4BEC820F45B}" type="datetimeFigureOut">
              <a:rPr lang="en-CA" smtClean="0"/>
              <a:pPr/>
              <a:t>31/03/2014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D4502E-1F7E-4532-A8BC-E65701C77A7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Psychology:Behavioural</a:t>
            </a:r>
            <a:r>
              <a:rPr lang="en-US" dirty="0" smtClean="0"/>
              <a:t> and Humanist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Abraham Maslow (1908-1970)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7544" y="1600200"/>
            <a:ext cx="3024336" cy="44958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Interested in how people succeeded in life – how were they motivated.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We are motivated to act based on a “hierarchy of needs”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People </a:t>
            </a:r>
            <a:r>
              <a:rPr lang="en-US" sz="1600" b="1" dirty="0"/>
              <a:t>reach their full potential only if physical and psychological needs are met</a:t>
            </a:r>
            <a:r>
              <a:rPr lang="en-US" sz="1600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Critique: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sz="1000" b="1" dirty="0" smtClean="0"/>
              <a:t>Not based on scientific analysis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sz="1000" b="1" dirty="0" smtClean="0"/>
              <a:t>Too rigid – assumes you have to move step by step 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sz="1000" b="1" dirty="0" smtClean="0"/>
              <a:t>Even Maslow acknowledged other factors can affect motivation (values, culture, conditioning)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sz="1000" b="1" dirty="0" smtClean="0"/>
              <a:t>Concept of ‘self-actualization” based on analysis of highly educated white males</a:t>
            </a:r>
          </a:p>
          <a:p>
            <a:pPr marL="834390" lvl="1" indent="-285750">
              <a:buFont typeface="Arial" pitchFamily="34" charset="0"/>
              <a:buChar char="•"/>
            </a:pPr>
            <a:endParaRPr lang="en-US" sz="10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r>
              <a:rPr lang="en-US" sz="1600" b="1" dirty="0"/>
              <a:t>	</a:t>
            </a:r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63888" y="1600200"/>
            <a:ext cx="5122912" cy="4495800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04" y="1700808"/>
            <a:ext cx="4449280" cy="331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5571"/>
            <a:ext cx="23812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33882"/>
            <a:ext cx="3677394" cy="34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Viktor </a:t>
            </a:r>
            <a:r>
              <a:rPr lang="en-US" b="1" dirty="0" err="1" smtClean="0">
                <a:solidFill>
                  <a:srgbClr val="002060"/>
                </a:solidFill>
              </a:rPr>
              <a:t>Frankl</a:t>
            </a:r>
            <a:r>
              <a:rPr lang="en-US" b="1" dirty="0" smtClean="0">
                <a:solidFill>
                  <a:srgbClr val="002060"/>
                </a:solidFill>
              </a:rPr>
              <a:t> (1905-1997)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Nazi concentration camp survivor</a:t>
            </a:r>
            <a:endParaRPr lang="en-US" b="1" dirty="0" smtClean="0"/>
          </a:p>
          <a:p>
            <a:r>
              <a:rPr lang="en-US" b="1" dirty="0" smtClean="0"/>
              <a:t>Studied </a:t>
            </a:r>
            <a:r>
              <a:rPr lang="en-US" b="1" dirty="0" err="1" smtClean="0"/>
              <a:t>behaviour</a:t>
            </a:r>
            <a:r>
              <a:rPr lang="en-US" b="1" dirty="0" smtClean="0"/>
              <a:t> of people in Auschwitz – Nazi concentration </a:t>
            </a:r>
            <a:r>
              <a:rPr lang="en-US" b="1" dirty="0" smtClean="0"/>
              <a:t>camp during WWII</a:t>
            </a:r>
            <a:endParaRPr lang="en-US" b="1" dirty="0" smtClean="0"/>
          </a:p>
          <a:p>
            <a:r>
              <a:rPr lang="en-US" b="1" dirty="0" smtClean="0"/>
              <a:t>His observations suggested that those who survived often did so because they had hope, great faith or meaning in their </a:t>
            </a:r>
            <a:r>
              <a:rPr lang="en-US" b="1" dirty="0" smtClean="0"/>
              <a:t>lives – something to “hold onto”</a:t>
            </a: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609" y="4293096"/>
            <a:ext cx="35213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Logotherapy</a:t>
            </a:r>
            <a:r>
              <a:rPr lang="en-US" b="1" dirty="0" smtClean="0"/>
              <a:t> </a:t>
            </a:r>
            <a:r>
              <a:rPr lang="en-US" b="1" dirty="0" smtClean="0"/>
              <a:t>(spirit or meaning) </a:t>
            </a:r>
            <a:r>
              <a:rPr lang="en-US" b="1" dirty="0" smtClean="0"/>
              <a:t>form of psychotherapy that tries to help patient find meaning in their life</a:t>
            </a:r>
          </a:p>
          <a:p>
            <a:r>
              <a:rPr lang="en-US" b="1" dirty="0" smtClean="0"/>
              <a:t>Suggests </a:t>
            </a:r>
            <a:r>
              <a:rPr lang="en-US" b="1" dirty="0" smtClean="0"/>
              <a:t>that humans are motivated by a need for meaning </a:t>
            </a:r>
            <a:r>
              <a:rPr lang="en-US" b="1" dirty="0" smtClean="0"/>
              <a:t>~ </a:t>
            </a:r>
            <a:r>
              <a:rPr lang="en-US" b="1" dirty="0" smtClean="0"/>
              <a:t>those who cannot find meaning will possibly become depressed.</a:t>
            </a:r>
          </a:p>
          <a:p>
            <a:r>
              <a:rPr lang="en-US" b="1" dirty="0" smtClean="0"/>
              <a:t>We have ‘freedom of the will” ~ we </a:t>
            </a:r>
            <a:r>
              <a:rPr lang="en-US" b="1" dirty="0" smtClean="0"/>
              <a:t>can choose how to respond to situations and thus have the power to shape our own lives.  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Carl </a:t>
            </a:r>
            <a:r>
              <a:rPr lang="en-US" b="1" dirty="0" smtClean="0">
                <a:solidFill>
                  <a:srgbClr val="002060"/>
                </a:solidFill>
              </a:rPr>
              <a:t>Rogers (1902-1987)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Client-</a:t>
            </a:r>
            <a:r>
              <a:rPr lang="en-US" b="1" dirty="0" err="1" smtClean="0"/>
              <a:t>centred</a:t>
            </a:r>
            <a:r>
              <a:rPr lang="en-US" b="1" dirty="0" smtClean="0"/>
              <a:t> therapy ~ focuses on potential of each person to realize personal growth and self-awareness</a:t>
            </a:r>
          </a:p>
          <a:p>
            <a:r>
              <a:rPr lang="en-US" b="1" dirty="0" smtClean="0"/>
              <a:t>Focuses on present and future &amp; values the conscious, rather than past conflicts &amp; the subconscious</a:t>
            </a:r>
            <a:endParaRPr lang="en-US" b="1" dirty="0" smtClean="0"/>
          </a:p>
          <a:p>
            <a:r>
              <a:rPr lang="en-US" b="1" dirty="0" smtClean="0"/>
              <a:t>Believed </a:t>
            </a:r>
            <a:r>
              <a:rPr lang="en-US" b="1" dirty="0" smtClean="0"/>
              <a:t>that people were basically good and had the need to self-actualize.</a:t>
            </a:r>
          </a:p>
          <a:p>
            <a:r>
              <a:rPr lang="en-US" b="1" dirty="0" smtClean="0"/>
              <a:t>Therapist helps the client </a:t>
            </a:r>
            <a:r>
              <a:rPr lang="en-US" b="1" dirty="0" smtClean="0"/>
              <a:t>explore their attitudes and problems through talk therapy to see how their attitudes and problems related to their patterns of </a:t>
            </a:r>
            <a:r>
              <a:rPr lang="en-US" b="1" dirty="0" err="1" smtClean="0"/>
              <a:t>behaviour</a:t>
            </a:r>
            <a:r>
              <a:rPr lang="en-US" b="1" dirty="0" smtClean="0"/>
              <a:t>.  Client plays active role in their own therapy – improved self concept</a:t>
            </a:r>
            <a:endParaRPr lang="en-US" b="1" dirty="0" smtClean="0"/>
          </a:p>
          <a:p>
            <a:r>
              <a:rPr lang="en-US" b="1" dirty="0" smtClean="0"/>
              <a:t>Improved self concept leads to change in negative </a:t>
            </a:r>
            <a:r>
              <a:rPr lang="en-US" b="1" dirty="0" smtClean="0"/>
              <a:t>patterns of </a:t>
            </a:r>
            <a:r>
              <a:rPr lang="en-US" b="1" dirty="0" err="1" smtClean="0"/>
              <a:t>behaviour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435280" cy="514543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	Rogers’ client-</a:t>
            </a:r>
            <a:r>
              <a:rPr lang="en-US" b="1" dirty="0" err="1" smtClean="0"/>
              <a:t>centred</a:t>
            </a:r>
            <a:r>
              <a:rPr lang="en-US" b="1" dirty="0" smtClean="0"/>
              <a:t> approach has become the basis of modern psychotherapy.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Answer questions 1 and 2 on page 71 and question 2 on page 70 (in green highlight) 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100" name="Picture 4" descr="C:\Users\wendy\Pictures\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Cognitive Revolution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Bandura</a:t>
            </a:r>
            <a:r>
              <a:rPr lang="en-US" dirty="0" smtClean="0"/>
              <a:t> – Social-Cognitive Theory</a:t>
            </a:r>
          </a:p>
          <a:p>
            <a:r>
              <a:rPr lang="en-US" dirty="0" smtClean="0"/>
              <a:t>Elizabeth Loftus – False Memories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04664"/>
            <a:ext cx="7772400" cy="5615136"/>
          </a:xfrm>
        </p:spPr>
        <p:txBody>
          <a:bodyPr/>
          <a:lstStyle/>
          <a:p>
            <a:r>
              <a:rPr lang="en-US" b="1" dirty="0" smtClean="0"/>
              <a:t>Cognition:  The mental processes in the brain associated with thinking, knowing and remembering.</a:t>
            </a:r>
          </a:p>
          <a:p>
            <a:r>
              <a:rPr lang="en-US" dirty="0" smtClean="0"/>
              <a:t>The study of how the BRAIN learns!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5" name="Picture 4" descr="curious-brain-mind-map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1"/>
            <a:ext cx="6552728" cy="45811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Cognitive psychologists blend the ideas and theories of mental states such as: beliefs, motivation and desires (like Psychodynamic theorists and Humanist theorists), with </a:t>
            </a:r>
            <a:r>
              <a:rPr lang="en-US" dirty="0" err="1" smtClean="0"/>
              <a:t>Behavioural</a:t>
            </a:r>
            <a:r>
              <a:rPr lang="en-US" dirty="0" smtClean="0"/>
              <a:t> theories, to develop methods to treat mental illness and neurotic disorders.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Albert </a:t>
            </a:r>
            <a:r>
              <a:rPr lang="en-US" b="1" dirty="0" err="1" smtClean="0">
                <a:solidFill>
                  <a:srgbClr val="002060"/>
                </a:solidFill>
              </a:rPr>
              <a:t>Bandura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r>
              <a:rPr lang="en-US" dirty="0" smtClean="0"/>
              <a:t>Canadian psychologist, originally a </a:t>
            </a:r>
            <a:r>
              <a:rPr lang="en-US" dirty="0" err="1" smtClean="0"/>
              <a:t>Behaviourist</a:t>
            </a:r>
            <a:r>
              <a:rPr lang="en-US" dirty="0" smtClean="0"/>
              <a:t>, became part of the cognitive revolution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HIS QUESTION?   </a:t>
            </a:r>
            <a:r>
              <a:rPr lang="en-US" dirty="0" smtClean="0"/>
              <a:t>Why does the same situation generate different </a:t>
            </a:r>
            <a:r>
              <a:rPr lang="en-US" dirty="0" err="1" smtClean="0"/>
              <a:t>behaviours</a:t>
            </a:r>
            <a:r>
              <a:rPr lang="en-US" dirty="0" smtClean="0"/>
              <a:t> from different people or even the same person?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HIS ANSWER: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He</a:t>
            </a:r>
            <a:r>
              <a:rPr lang="en-US" dirty="0" smtClean="0">
                <a:solidFill>
                  <a:srgbClr val="002060"/>
                </a:solidFill>
              </a:rPr>
              <a:t> d</a:t>
            </a:r>
            <a:r>
              <a:rPr lang="en-US" dirty="0" smtClean="0"/>
              <a:t>eveloped social cognitive theory which takes a person’s personality, motivation, environment and </a:t>
            </a:r>
            <a:r>
              <a:rPr lang="en-US" dirty="0" err="1" smtClean="0"/>
              <a:t>behaviour</a:t>
            </a:r>
            <a:r>
              <a:rPr lang="en-US" dirty="0" smtClean="0"/>
              <a:t> into account in order to predict changes in individual and group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sz="1200" b="1" dirty="0" smtClean="0"/>
              <a:t>Go to </a:t>
            </a:r>
            <a:r>
              <a:rPr lang="en-US" sz="1200" b="1" dirty="0" err="1" smtClean="0"/>
              <a:t>Youtube</a:t>
            </a:r>
            <a:r>
              <a:rPr lang="en-US" sz="1200" b="1" dirty="0" smtClean="0"/>
              <a:t> video </a:t>
            </a:r>
            <a:r>
              <a:rPr lang="en-US" sz="1200" b="1" dirty="0" err="1" smtClean="0"/>
              <a:t>BOBO</a:t>
            </a:r>
            <a:r>
              <a:rPr lang="en-US" sz="1200" b="1" dirty="0" smtClean="0"/>
              <a:t> doll experiment</a:t>
            </a:r>
            <a:endParaRPr lang="en-CA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Behavioural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two most important </a:t>
            </a:r>
            <a:r>
              <a:rPr lang="en-US" b="1" dirty="0" err="1" smtClean="0"/>
              <a:t>Behaviourists</a:t>
            </a:r>
            <a:r>
              <a:rPr lang="en-US" b="1" dirty="0" smtClean="0"/>
              <a:t> are:</a:t>
            </a:r>
          </a:p>
          <a:p>
            <a:pPr>
              <a:buNone/>
            </a:pPr>
            <a:r>
              <a:rPr lang="en-US" b="1" dirty="0" smtClean="0"/>
              <a:t>Ivan Pavlov  – Classical Conditioning</a:t>
            </a:r>
          </a:p>
          <a:p>
            <a:pPr>
              <a:buNone/>
            </a:pPr>
            <a:r>
              <a:rPr lang="en-US" b="1" dirty="0" smtClean="0"/>
              <a:t>B.F. Skinner – The Skinner Box and Operant      		    Conditioning</a:t>
            </a:r>
          </a:p>
          <a:p>
            <a:pPr marL="0" indent="0">
              <a:buNone/>
            </a:pPr>
            <a:r>
              <a:rPr lang="en-US" b="1" dirty="0" smtClean="0"/>
              <a:t>These two scientists did their work in the first half of the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and were interested in learning about ways to understand and change </a:t>
            </a:r>
            <a:r>
              <a:rPr lang="en-US" b="1" dirty="0" err="1" smtClean="0"/>
              <a:t>behaviour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4605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7772400" cy="5255096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Bandura’s</a:t>
            </a:r>
            <a:r>
              <a:rPr lang="en-US" b="1" dirty="0" smtClean="0"/>
              <a:t> basic assumptions:</a:t>
            </a:r>
          </a:p>
          <a:p>
            <a:pPr marL="514350" indent="-514350">
              <a:buAutoNum type="alphaLcParenR"/>
            </a:pPr>
            <a:r>
              <a:rPr lang="en-US" dirty="0" smtClean="0"/>
              <a:t>Humans are products of </a:t>
            </a:r>
            <a:r>
              <a:rPr lang="en-US" i="1" dirty="0" smtClean="0"/>
              <a:t>learning</a:t>
            </a:r>
            <a:r>
              <a:rPr lang="en-US" dirty="0" smtClean="0"/>
              <a:t> i.e. we become what and who we are because of what we are taught</a:t>
            </a:r>
          </a:p>
          <a:p>
            <a:pPr marL="514350" indent="-514350">
              <a:buAutoNum type="alphaLcParenR"/>
            </a:pPr>
            <a:r>
              <a:rPr lang="en-US" dirty="0" smtClean="0"/>
              <a:t>Humans have an infinite ability to </a:t>
            </a:r>
            <a:r>
              <a:rPr lang="en-US" i="1" dirty="0" smtClean="0"/>
              <a:t>understand symbolization – thus language </a:t>
            </a:r>
            <a:r>
              <a:rPr lang="en-US" dirty="0" smtClean="0"/>
              <a:t>– and language enhances learning</a:t>
            </a:r>
          </a:p>
          <a:p>
            <a:pPr marL="514350" indent="-514350">
              <a:buAutoNum type="alphaLcParenR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Bandera's MAJOR IDEA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Reciprocal Determinism: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Humans are influenced by </a:t>
            </a:r>
            <a:r>
              <a:rPr lang="en-US" u="sng" dirty="0" smtClean="0"/>
              <a:t>three</a:t>
            </a:r>
            <a:r>
              <a:rPr lang="en-US" dirty="0" smtClean="0"/>
              <a:t> things which in turn influence each other.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Biological and genetic factors, our attractiveness and our health for example, Social status</a:t>
            </a:r>
          </a:p>
          <a:p>
            <a:pPr marL="514350" indent="-514350">
              <a:buNone/>
            </a:pPr>
            <a:r>
              <a:rPr lang="en-US" dirty="0" smtClean="0"/>
              <a:t>	Thoughts, memories – i.e. </a:t>
            </a:r>
            <a:r>
              <a:rPr lang="en-US" b="1" i="1" dirty="0" smtClean="0">
                <a:solidFill>
                  <a:srgbClr val="0000FF"/>
                </a:solidFill>
              </a:rPr>
              <a:t>what we think is a determiner of who we are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ndy\Pictures\images for SAP and HHS\sand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280920" cy="58098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smtClean="0"/>
              <a:t>Our environment – where we are, the conditions we live in, the people and world around us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/>
              <a:t>Our </a:t>
            </a:r>
            <a:r>
              <a:rPr lang="en-US" b="1" dirty="0" err="1" smtClean="0"/>
              <a:t>behaviour</a:t>
            </a:r>
            <a:r>
              <a:rPr lang="en-US" b="1" dirty="0" smtClean="0"/>
              <a:t> – we are</a:t>
            </a:r>
          </a:p>
          <a:p>
            <a:pPr marL="514350" indent="-514350">
              <a:buNone/>
            </a:pPr>
            <a:r>
              <a:rPr lang="en-US" b="1" dirty="0" smtClean="0"/>
              <a:t> influenced by what we </a:t>
            </a:r>
            <a:r>
              <a:rPr lang="en-US" b="1" dirty="0" smtClean="0">
                <a:solidFill>
                  <a:srgbClr val="0000FF"/>
                </a:solidFill>
              </a:rPr>
              <a:t>do</a:t>
            </a:r>
            <a:r>
              <a:rPr lang="en-US" b="1" dirty="0" smtClean="0"/>
              <a:t> </a:t>
            </a:r>
          </a:p>
          <a:p>
            <a:pPr marL="514350" indent="-514350">
              <a:buNone/>
            </a:pPr>
            <a:r>
              <a:rPr lang="en-US" b="1" dirty="0" smtClean="0"/>
              <a:t> ourselves, for example: </a:t>
            </a:r>
          </a:p>
          <a:p>
            <a:pPr marL="514350" indent="-514350">
              <a:buNone/>
            </a:pPr>
            <a:r>
              <a:rPr lang="en-US" b="1" dirty="0" smtClean="0"/>
              <a:t> you are uncomfortable so</a:t>
            </a:r>
          </a:p>
          <a:p>
            <a:pPr marL="514350" indent="-514350">
              <a:buNone/>
            </a:pPr>
            <a:r>
              <a:rPr lang="en-US" b="1" dirty="0" smtClean="0"/>
              <a:t> you start moving your chair </a:t>
            </a:r>
            <a:endParaRPr lang="en-CA" b="1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964488" cy="5327104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Bandura</a:t>
            </a:r>
            <a:r>
              <a:rPr lang="en-US" dirty="0" smtClean="0"/>
              <a:t> also saw personality as having an ego but he called it a </a:t>
            </a: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b="1" dirty="0" smtClean="0">
                <a:solidFill>
                  <a:srgbClr val="002060"/>
                </a:solidFill>
              </a:rPr>
              <a:t>self-system”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are what we think and we divide our thoughts by thinking about:</a:t>
            </a:r>
          </a:p>
          <a:p>
            <a:pPr>
              <a:buNone/>
            </a:pPr>
            <a:r>
              <a:rPr lang="en-US" dirty="0" smtClean="0"/>
              <a:t>		  ourselves		  others  	     the world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And…. since </a:t>
            </a:r>
            <a:r>
              <a:rPr lang="en-US" dirty="0" err="1" smtClean="0"/>
              <a:t>Bandura</a:t>
            </a:r>
            <a:r>
              <a:rPr lang="en-US" dirty="0" smtClean="0"/>
              <a:t>, psychologists have added: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   the future</a:t>
            </a:r>
            <a:endParaRPr lang="en-CA" dirty="0"/>
          </a:p>
        </p:txBody>
      </p:sp>
      <p:sp>
        <p:nvSpPr>
          <p:cNvPr id="4" name="Right Arrow 3"/>
          <p:cNvSpPr/>
          <p:nvPr/>
        </p:nvSpPr>
        <p:spPr>
          <a:xfrm>
            <a:off x="251520" y="25256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2987824" y="25256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5045802" y="2512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311285" y="42811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04664"/>
            <a:ext cx="7772400" cy="5615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These ideas are used by cognitive theorist to very effectively treat people with depression.</a:t>
            </a:r>
          </a:p>
          <a:p>
            <a:pPr>
              <a:buNone/>
            </a:pPr>
            <a:r>
              <a:rPr lang="en-US" b="1" dirty="0" smtClean="0"/>
              <a:t>Depressed people usually Think:</a:t>
            </a:r>
          </a:p>
          <a:p>
            <a:pPr>
              <a:buNone/>
            </a:pPr>
            <a:r>
              <a:rPr lang="en-US" dirty="0" smtClean="0"/>
              <a:t>About themselves:  I am worthless</a:t>
            </a:r>
          </a:p>
          <a:p>
            <a:pPr>
              <a:buNone/>
            </a:pPr>
            <a:r>
              <a:rPr lang="en-US" dirty="0" smtClean="0"/>
              <a:t>About others: 	  No one will or can help</a:t>
            </a:r>
          </a:p>
          <a:p>
            <a:pPr>
              <a:buNone/>
            </a:pPr>
            <a:r>
              <a:rPr lang="en-US" dirty="0" smtClean="0"/>
              <a:t>About world: 	  Is an unfriendly/dangerous 				place</a:t>
            </a:r>
          </a:p>
          <a:p>
            <a:pPr>
              <a:buNone/>
            </a:pPr>
            <a:r>
              <a:rPr lang="en-US" dirty="0" smtClean="0"/>
              <a:t>About the future:  It won’t get better</a:t>
            </a:r>
          </a:p>
          <a:p>
            <a:pPr marL="0" indent="0">
              <a:buNone/>
            </a:pPr>
            <a:r>
              <a:rPr lang="en-US" dirty="0" smtClean="0"/>
              <a:t>These are faulty conclusions and so a cognitive psychologist will challenge people to prove that their thoughts are true.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Self Efficacy – is the cognition (belief) about one’s own ability to do a </a:t>
            </a:r>
            <a:r>
              <a:rPr lang="en-US" b="1" dirty="0" err="1" smtClean="0"/>
              <a:t>behaviour</a:t>
            </a:r>
            <a:r>
              <a:rPr lang="en-US" b="1" dirty="0" smtClean="0"/>
              <a:t> that will lead to a desired outcome.  </a:t>
            </a:r>
          </a:p>
          <a:p>
            <a:pPr>
              <a:buNone/>
            </a:pPr>
            <a:r>
              <a:rPr lang="en-US" b="1" dirty="0" smtClean="0"/>
              <a:t>i.e.  A CAN DO ATTITUDE</a:t>
            </a:r>
          </a:p>
          <a:p>
            <a:pPr>
              <a:buNone/>
            </a:pPr>
            <a:r>
              <a:rPr lang="en-US" b="1" dirty="0" smtClean="0"/>
              <a:t>	Self efficacy is specific to a particular belief.  That is I may have high academic efficacy that is the belief that I can learn easily and well.  Or I may have high social efficacy, I believe I make friends easily and am well liked.  </a:t>
            </a:r>
          </a:p>
          <a:p>
            <a:pPr>
              <a:buNone/>
            </a:pPr>
            <a:r>
              <a:rPr lang="en-US" b="1" dirty="0" smtClean="0"/>
              <a:t>Where does it come from?  Cognitive theorists believe it comes from learning and mastery </a:t>
            </a:r>
            <a:r>
              <a:rPr lang="en-US" b="1" smtClean="0"/>
              <a:t>of something.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b="1" dirty="0" smtClean="0"/>
              <a:t>Pavlov is famous for his experiment with his dog and responses to stimulus as a way to understand and change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48965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Pavlov’s findings determined that classical conditioning is one way that nearly all organisms learn to adapt to their environment.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Classical conditioning can be used by psychologists to encourage changes in detrimental </a:t>
            </a:r>
            <a:r>
              <a:rPr lang="en-US" b="1" dirty="0" err="1" smtClean="0"/>
              <a:t>behaviours</a:t>
            </a:r>
            <a:r>
              <a:rPr lang="en-US" b="1" dirty="0" smtClean="0"/>
              <a:t> by manipulating the conditioning to encourage more </a:t>
            </a:r>
            <a:r>
              <a:rPr lang="en-US" b="1" dirty="0" err="1" smtClean="0"/>
              <a:t>favourable</a:t>
            </a:r>
            <a:r>
              <a:rPr lang="en-US" b="1" dirty="0" smtClean="0"/>
              <a:t> </a:t>
            </a:r>
            <a:r>
              <a:rPr lang="en-US" b="1" dirty="0" err="1" smtClean="0"/>
              <a:t>behaviours</a:t>
            </a:r>
            <a:r>
              <a:rPr lang="en-US" b="1" dirty="0" smtClean="0"/>
              <a:t>.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Skinner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Skinner is famous for his work on operant conditioning which he did using pigeons and rats and a Skinner Box.</a:t>
            </a:r>
          </a:p>
          <a:p>
            <a:pPr marL="0" indent="0">
              <a:buNone/>
            </a:pPr>
            <a:r>
              <a:rPr lang="en-US" b="1" dirty="0" smtClean="0"/>
              <a:t>His work established the effects of punishment and rewards in determining </a:t>
            </a:r>
            <a:r>
              <a:rPr lang="en-US" b="1" dirty="0" err="1" smtClean="0"/>
              <a:t>behaviours</a:t>
            </a:r>
            <a:r>
              <a:rPr lang="en-US" b="1" smtClean="0"/>
              <a:t>.  </a:t>
            </a:r>
            <a:r>
              <a:rPr lang="en-US" b="1" dirty="0" smtClean="0"/>
              <a:t>i.e. A </a:t>
            </a:r>
            <a:r>
              <a:rPr lang="en-US" b="1" dirty="0" err="1" smtClean="0"/>
              <a:t>behaviour</a:t>
            </a:r>
            <a:r>
              <a:rPr lang="en-US" b="1" dirty="0" smtClean="0"/>
              <a:t> that is followed by a reinforcing stimulus will result in an increased probability of the </a:t>
            </a:r>
            <a:r>
              <a:rPr lang="en-US" b="1" dirty="0" err="1" smtClean="0"/>
              <a:t>behaviour</a:t>
            </a:r>
            <a:r>
              <a:rPr lang="en-US" b="1" dirty="0" smtClean="0"/>
              <a:t> occurring in the future.  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87624" y="260648"/>
            <a:ext cx="6984776" cy="6408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If rewards for </a:t>
            </a:r>
            <a:r>
              <a:rPr lang="en-US" b="1" dirty="0" err="1" smtClean="0"/>
              <a:t>behaviours</a:t>
            </a:r>
            <a:r>
              <a:rPr lang="en-US" b="1" dirty="0" smtClean="0"/>
              <a:t> do not continue when the </a:t>
            </a:r>
            <a:r>
              <a:rPr lang="en-US" b="1" dirty="0" err="1" smtClean="0"/>
              <a:t>behaviour</a:t>
            </a:r>
            <a:r>
              <a:rPr lang="en-US" b="1" dirty="0" smtClean="0"/>
              <a:t> occurs then the </a:t>
            </a:r>
            <a:r>
              <a:rPr lang="en-US" b="1" dirty="0" err="1" smtClean="0"/>
              <a:t>behaviour</a:t>
            </a:r>
            <a:r>
              <a:rPr lang="en-US" b="1" dirty="0" smtClean="0"/>
              <a:t> will become </a:t>
            </a:r>
            <a:r>
              <a:rPr lang="en-US" b="1" i="1" dirty="0" smtClean="0">
                <a:solidFill>
                  <a:srgbClr val="002060"/>
                </a:solidFill>
              </a:rPr>
              <a:t>extinct</a:t>
            </a:r>
            <a:r>
              <a:rPr lang="en-US" b="1" dirty="0" smtClean="0"/>
              <a:t> this is called </a:t>
            </a:r>
            <a:r>
              <a:rPr lang="en-US" b="1" i="1" dirty="0" smtClean="0">
                <a:solidFill>
                  <a:srgbClr val="002060"/>
                </a:solidFill>
              </a:rPr>
              <a:t>extinction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	Positive and Negative reinforcement </a:t>
            </a:r>
            <a:r>
              <a:rPr lang="en-US" b="1" dirty="0" smtClean="0"/>
              <a:t>methods are used today to treat anxiety, phobias and panic disorders.  It also is applied to theories of learning to modify students’ </a:t>
            </a:r>
            <a:r>
              <a:rPr lang="en-US" b="1" dirty="0" err="1" smtClean="0"/>
              <a:t>behaviours</a:t>
            </a:r>
            <a:r>
              <a:rPr lang="en-US" b="1" dirty="0" smtClean="0"/>
              <a:t> in the classroom, and the general public in society.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Intermittent Reinforcement has the least chance of extinction.  This form of reinforcement is the principle at work in Casinos.  It keeps gamblers gambling.  </a:t>
            </a:r>
            <a:endParaRPr lang="en-CA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Humanist Psychologists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Abraham Maslow – Hierarchy of Needs</a:t>
            </a:r>
          </a:p>
          <a:p>
            <a:r>
              <a:rPr lang="en-US" b="1" dirty="0" smtClean="0"/>
              <a:t>Victor </a:t>
            </a:r>
            <a:r>
              <a:rPr lang="en-US" b="1" dirty="0" err="1" smtClean="0"/>
              <a:t>Frankl</a:t>
            </a:r>
            <a:r>
              <a:rPr lang="en-US" b="1" dirty="0" smtClean="0"/>
              <a:t> –  </a:t>
            </a:r>
            <a:r>
              <a:rPr lang="en-US" b="1" dirty="0" err="1" smtClean="0"/>
              <a:t>Logotherapy</a:t>
            </a:r>
            <a:endParaRPr lang="en-US" b="1" dirty="0" smtClean="0"/>
          </a:p>
          <a:p>
            <a:r>
              <a:rPr lang="en-US" b="1" dirty="0" smtClean="0"/>
              <a:t>Carl Rogers –    The Client </a:t>
            </a:r>
            <a:r>
              <a:rPr lang="en-US" b="1" dirty="0" err="1" smtClean="0"/>
              <a:t>Centred</a:t>
            </a:r>
            <a:r>
              <a:rPr lang="en-US" b="1" dirty="0" smtClean="0"/>
              <a:t> Model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Humanist psychology became important in the second half of the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251</TotalTime>
  <Words>807</Words>
  <Application>Microsoft Office PowerPoint</Application>
  <PresentationFormat>On-screen Show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Psychology:Behavioural and Humanist</vt:lpstr>
      <vt:lpstr>Behavioural</vt:lpstr>
      <vt:lpstr>PowerPoint Presentation</vt:lpstr>
      <vt:lpstr>PowerPoint Presentation</vt:lpstr>
      <vt:lpstr>Skinner</vt:lpstr>
      <vt:lpstr>PowerPoint Presentation</vt:lpstr>
      <vt:lpstr>PowerPoint Presentation</vt:lpstr>
      <vt:lpstr>PowerPoint Presentation</vt:lpstr>
      <vt:lpstr>Humanist Psychologists</vt:lpstr>
      <vt:lpstr>Abraham Maslow (1908-1970) </vt:lpstr>
      <vt:lpstr>PowerPoint Presentation</vt:lpstr>
      <vt:lpstr>Viktor Frankl (1905-1997)</vt:lpstr>
      <vt:lpstr>Logotherapy</vt:lpstr>
      <vt:lpstr>Carl Rogers (1902-1987)</vt:lpstr>
      <vt:lpstr>PowerPoint Presentation</vt:lpstr>
      <vt:lpstr>The Cognitive Revolution</vt:lpstr>
      <vt:lpstr>PowerPoint Presentation</vt:lpstr>
      <vt:lpstr>PowerPoint Presentation</vt:lpstr>
      <vt:lpstr>Albert Bandura </vt:lpstr>
      <vt:lpstr>PowerPoint Presentation</vt:lpstr>
      <vt:lpstr>  Bandera's MAJOR IDEA</vt:lpstr>
      <vt:lpstr>PowerPoint Presentation</vt:lpstr>
      <vt:lpstr> 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Psychology:Behavioural and Humanist</dc:title>
  <dc:creator>wendy knebel</dc:creator>
  <cp:lastModifiedBy>Cade, John</cp:lastModifiedBy>
  <cp:revision>33</cp:revision>
  <dcterms:created xsi:type="dcterms:W3CDTF">2014-03-16T17:13:32Z</dcterms:created>
  <dcterms:modified xsi:type="dcterms:W3CDTF">2014-03-31T17:44:26Z</dcterms:modified>
</cp:coreProperties>
</file>