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9" r:id="rId2"/>
    <p:sldId id="269" r:id="rId3"/>
    <p:sldId id="271" r:id="rId4"/>
    <p:sldId id="272" r:id="rId5"/>
    <p:sldId id="274" r:id="rId6"/>
    <p:sldId id="275" r:id="rId7"/>
    <p:sldId id="276" r:id="rId8"/>
    <p:sldId id="277" r:id="rId9"/>
    <p:sldId id="278" r:id="rId10"/>
    <p:sldId id="279" r:id="rId11"/>
    <p:sldId id="282" r:id="rId12"/>
    <p:sldId id="257" r:id="rId13"/>
    <p:sldId id="258" r:id="rId14"/>
    <p:sldId id="259" r:id="rId15"/>
    <p:sldId id="261" r:id="rId16"/>
    <p:sldId id="262" r:id="rId17"/>
    <p:sldId id="264" r:id="rId18"/>
    <p:sldId id="263" r:id="rId19"/>
    <p:sldId id="265" r:id="rId20"/>
    <p:sldId id="267" r:id="rId21"/>
    <p:sldId id="283" r:id="rId22"/>
    <p:sldId id="284" r:id="rId23"/>
    <p:sldId id="285" r:id="rId24"/>
    <p:sldId id="286" r:id="rId25"/>
    <p:sldId id="287" r:id="rId26"/>
    <p:sldId id="28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F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842"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5639F2A-74E9-4A3F-B28B-A9C97510F57E}" type="datetimeFigureOut">
              <a:rPr lang="en-CA" smtClean="0"/>
              <a:t>30/10/2013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1596160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5639F2A-74E9-4A3F-B28B-A9C97510F57E}" type="datetimeFigureOut">
              <a:rPr lang="en-CA" smtClean="0"/>
              <a:t>30/10/2013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7741450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5639F2A-74E9-4A3F-B28B-A9C97510F57E}" type="datetimeFigureOut">
              <a:rPr lang="en-CA" smtClean="0"/>
              <a:t>30/10/2013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345864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5639F2A-74E9-4A3F-B28B-A9C97510F57E}" type="datetimeFigureOut">
              <a:rPr lang="en-CA" smtClean="0"/>
              <a:t>30/10/2013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34582322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39F2A-74E9-4A3F-B28B-A9C97510F57E}" type="datetimeFigureOut">
              <a:rPr lang="en-CA" smtClean="0"/>
              <a:t>30/10/2013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40045624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5639F2A-74E9-4A3F-B28B-A9C97510F57E}" type="datetimeFigureOut">
              <a:rPr lang="en-CA" smtClean="0"/>
              <a:t>30/10/2013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3226589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5639F2A-74E9-4A3F-B28B-A9C97510F57E}" type="datetimeFigureOut">
              <a:rPr lang="en-CA" smtClean="0"/>
              <a:t>30/10/2013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3246516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5639F2A-74E9-4A3F-B28B-A9C97510F57E}" type="datetimeFigureOut">
              <a:rPr lang="en-CA" smtClean="0"/>
              <a:t>30/10/2013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2698055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39F2A-74E9-4A3F-B28B-A9C97510F57E}" type="datetimeFigureOut">
              <a:rPr lang="en-CA" smtClean="0"/>
              <a:t>30/10/2013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24269646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39F2A-74E9-4A3F-B28B-A9C97510F57E}" type="datetimeFigureOut">
              <a:rPr lang="en-CA" smtClean="0"/>
              <a:t>30/10/2013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7810453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39F2A-74E9-4A3F-B28B-A9C97510F57E}" type="datetimeFigureOut">
              <a:rPr lang="en-CA" smtClean="0"/>
              <a:t>30/10/2013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5EF02A3-F4AF-4F31-9806-CA825DEF2946}" type="slidenum">
              <a:rPr lang="en-CA" smtClean="0"/>
              <a:t>‹#›</a:t>
            </a:fld>
            <a:endParaRPr lang="en-CA"/>
          </a:p>
        </p:txBody>
      </p:sp>
    </p:spTree>
    <p:extLst>
      <p:ext uri="{BB962C8B-B14F-4D97-AF65-F5344CB8AC3E}">
        <p14:creationId xmlns:p14="http://schemas.microsoft.com/office/powerpoint/2010/main" val="41140228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39F2A-74E9-4A3F-B28B-A9C97510F57E}" type="datetimeFigureOut">
              <a:rPr lang="en-CA" smtClean="0"/>
              <a:t>30/10/2013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F02A3-F4AF-4F31-9806-CA825DEF2946}" type="slidenum">
              <a:rPr lang="en-CA" smtClean="0"/>
              <a:t>‹#›</a:t>
            </a:fld>
            <a:endParaRPr lang="en-CA"/>
          </a:p>
        </p:txBody>
      </p:sp>
    </p:spTree>
    <p:extLst>
      <p:ext uri="{BB962C8B-B14F-4D97-AF65-F5344CB8AC3E}">
        <p14:creationId xmlns:p14="http://schemas.microsoft.com/office/powerpoint/2010/main" val="30375130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file:///\\localhost\upload.wikimedia.org\wikipedia\commons\f\f0\NatCopper.jpg" TargetMode="Externa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amp;esrc=s&amp;frm=1&amp;source=images&amp;cd=&amp;cad=rja&amp;docid=nlnFT4QcfTOjOM&amp;tbnid=5OZirsaqbSYsxM:&amp;ved=0CAUQjRw&amp;url=http://diggingri.com/2010/03/28/soil-testing/&amp;ei=WYFxUpS3LPDlyAHQpoCoAQ&amp;bvm=bv.55617003,d.aWc&amp;psig=AFQjCNFGLB1YXTbJzWOhsjsY0Xkntvu0vQ&amp;ust=1383256781417314"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5F3E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Agriculture &amp; Merchants and Trade</a:t>
            </a:r>
            <a:endParaRPr lang="en-US" dirty="0"/>
          </a:p>
        </p:txBody>
      </p:sp>
      <p:sp>
        <p:nvSpPr>
          <p:cNvPr id="3" name="Subtitle 2"/>
          <p:cNvSpPr>
            <a:spLocks noGrp="1"/>
          </p:cNvSpPr>
          <p:nvPr>
            <p:ph type="subTitle" idx="1"/>
          </p:nvPr>
        </p:nvSpPr>
        <p:spPr/>
        <p:txBody>
          <a:bodyPr/>
          <a:lstStyle/>
          <a:p>
            <a:r>
              <a:rPr lang="en-US" dirty="0" smtClean="0">
                <a:solidFill>
                  <a:schemeClr val="tx1"/>
                </a:solidFill>
              </a:rPr>
              <a:t>By </a:t>
            </a:r>
            <a:r>
              <a:rPr lang="en-US" dirty="0" err="1" smtClean="0">
                <a:solidFill>
                  <a:schemeClr val="tx1"/>
                </a:solidFill>
              </a:rPr>
              <a:t>Wezley,Bronson,Bianca,Furkan</a:t>
            </a:r>
            <a:r>
              <a:rPr lang="en-US" dirty="0" smtClean="0">
                <a:solidFill>
                  <a:schemeClr val="tx1"/>
                </a:solidFill>
              </a:rPr>
              <a:t> and Samantha</a:t>
            </a:r>
            <a:endParaRPr lang="en-US" dirty="0">
              <a:solidFill>
                <a:schemeClr val="tx1"/>
              </a:solidFill>
            </a:endParaRPr>
          </a:p>
        </p:txBody>
      </p:sp>
    </p:spTree>
    <p:extLst>
      <p:ext uri="{BB962C8B-B14F-4D97-AF65-F5344CB8AC3E}">
        <p14:creationId xmlns:p14="http://schemas.microsoft.com/office/powerpoint/2010/main" val="30883812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dirty="0" smtClean="0"/>
              <a:t>What tools they used</a:t>
            </a:r>
            <a:endParaRPr lang="en-CA" altLang="en-US" dirty="0" smtClean="0"/>
          </a:p>
        </p:txBody>
      </p:sp>
      <p:sp>
        <p:nvSpPr>
          <p:cNvPr id="12291" name="Rectangle 3"/>
          <p:cNvSpPr>
            <a:spLocks noGrp="1" noChangeArrowheads="1"/>
          </p:cNvSpPr>
          <p:nvPr>
            <p:ph type="body" idx="1"/>
          </p:nvPr>
        </p:nvSpPr>
        <p:spPr/>
        <p:txBody>
          <a:bodyPr/>
          <a:lstStyle/>
          <a:p>
            <a:pPr eaLnBrk="1" hangingPunct="1"/>
            <a:r>
              <a:rPr lang="en-US" altLang="en-US" sz="2800" dirty="0" smtClean="0"/>
              <a:t>They had tools such as </a:t>
            </a:r>
          </a:p>
          <a:p>
            <a:pPr eaLnBrk="1" hangingPunct="1"/>
            <a:r>
              <a:rPr lang="en-US" altLang="en-US" sz="2800" dirty="0" smtClean="0"/>
              <a:t>Scoops, </a:t>
            </a:r>
            <a:r>
              <a:rPr lang="en-US" altLang="en-US" sz="2800" dirty="0" smtClean="0"/>
              <a:t>hoses</a:t>
            </a:r>
            <a:r>
              <a:rPr lang="en-US" altLang="en-US" sz="2800" dirty="0" smtClean="0"/>
              <a:t>, rakes, flint-bladed sickle plows, scoops and mattocks.</a:t>
            </a:r>
          </a:p>
          <a:p>
            <a:pPr eaLnBrk="1" hangingPunct="1"/>
            <a:r>
              <a:rPr lang="en-US" altLang="en-US" sz="2800" dirty="0" smtClean="0"/>
              <a:t>They Egyptians plow had a small blade but didn't cut very deeply, but that was okay because the soil was fertile.</a:t>
            </a:r>
          </a:p>
          <a:p>
            <a:pPr eaLnBrk="1" hangingPunct="1">
              <a:buFontTx/>
              <a:buNone/>
            </a:pPr>
            <a:endParaRPr lang="en-CA" altLang="en-US" sz="2800" u="sng" dirty="0" smtClean="0"/>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800600"/>
            <a:ext cx="27432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12741"/>
            <a:ext cx="2392967" cy="2656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213" y="4572000"/>
            <a:ext cx="2689225"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8675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fade">
                                      <p:cBhvr>
                                        <p:cTn id="12" dur="500"/>
                                        <p:tgtEl>
                                          <p:spTgt spid="1229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fade">
                                      <p:cBhvr>
                                        <p:cTn id="15" dur="500"/>
                                        <p:tgtEl>
                                          <p:spTgt spid="1229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2291">
                                            <p:txEl>
                                              <p:pRg st="2" end="2"/>
                                            </p:txEl>
                                          </p:spTgt>
                                        </p:tgtEl>
                                        <p:attrNameLst>
                                          <p:attrName>style.visibility</p:attrName>
                                        </p:attrNameLst>
                                      </p:cBhvr>
                                      <p:to>
                                        <p:strVal val="visible"/>
                                      </p:to>
                                    </p:set>
                                    <p:animEffect transition="in" filter="fade">
                                      <p:cBhvr>
                                        <p:cTn id="18" dur="500"/>
                                        <p:tgtEl>
                                          <p:spTgt spid="1229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292"/>
                                        </p:tgtEl>
                                        <p:attrNameLst>
                                          <p:attrName>style.visibility</p:attrName>
                                        </p:attrNameLst>
                                      </p:cBhvr>
                                      <p:to>
                                        <p:strVal val="visible"/>
                                      </p:to>
                                    </p:set>
                                    <p:animEffect transition="in" filter="fade">
                                      <p:cBhvr>
                                        <p:cTn id="23" dur="500"/>
                                        <p:tgtEl>
                                          <p:spTgt spid="1229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294"/>
                                        </p:tgtEl>
                                        <p:attrNameLst>
                                          <p:attrName>style.visibility</p:attrName>
                                        </p:attrNameLst>
                                      </p:cBhvr>
                                      <p:to>
                                        <p:strVal val="visible"/>
                                      </p:to>
                                    </p:set>
                                    <p:animEffect transition="in" filter="fade">
                                      <p:cBhvr>
                                        <p:cTn id="28" dur="500"/>
                                        <p:tgtEl>
                                          <p:spTgt spid="1229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293"/>
                                        </p:tgtEl>
                                        <p:attrNameLst>
                                          <p:attrName>style.visibility</p:attrName>
                                        </p:attrNameLst>
                                      </p:cBhvr>
                                      <p:to>
                                        <p:strVal val="visible"/>
                                      </p:to>
                                    </p:set>
                                    <p:animEffect transition="in" filter="fade">
                                      <p:cBhvr>
                                        <p:cTn id="33"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Time</a:t>
            </a:r>
            <a:endParaRPr lang="en-US" dirty="0"/>
          </a:p>
        </p:txBody>
      </p:sp>
      <p:sp>
        <p:nvSpPr>
          <p:cNvPr id="3" name="Content Placeholder 2"/>
          <p:cNvSpPr>
            <a:spLocks noGrp="1"/>
          </p:cNvSpPr>
          <p:nvPr>
            <p:ph idx="1"/>
          </p:nvPr>
        </p:nvSpPr>
        <p:spPr/>
        <p:txBody>
          <a:bodyPr>
            <a:normAutofit/>
          </a:bodyPr>
          <a:lstStyle/>
          <a:p>
            <a:pPr marL="514350" indent="-514350">
              <a:buAutoNum type="arabicParenR"/>
            </a:pPr>
            <a:r>
              <a:rPr lang="en-US" dirty="0" smtClean="0"/>
              <a:t>Who owned the land that the laborers worked on?</a:t>
            </a:r>
          </a:p>
          <a:p>
            <a:pPr marL="0" indent="0">
              <a:buNone/>
            </a:pPr>
            <a:r>
              <a:rPr lang="en-US" dirty="0" smtClean="0"/>
              <a:t>2) Why is the </a:t>
            </a:r>
            <a:r>
              <a:rPr lang="en-US" dirty="0" smtClean="0"/>
              <a:t>River significant? </a:t>
            </a:r>
            <a:endParaRPr lang="en-US" dirty="0"/>
          </a:p>
        </p:txBody>
      </p:sp>
      <p:pic>
        <p:nvPicPr>
          <p:cNvPr id="3074" name="Picture 2" descr="C:\Users\samjul\AppData\Local\Microsoft\Windows\Temporary Internet Files\Content.IE5\17SS1B29\MM90028887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54014" y="3581400"/>
            <a:ext cx="33528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7043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animEffect transition="in" filter="fade">
                                      <p:cBhvr>
                                        <p:cTn id="2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Merchants? </a:t>
            </a:r>
            <a:endParaRPr lang="en-CA" dirty="0"/>
          </a:p>
        </p:txBody>
      </p:sp>
      <p:sp>
        <p:nvSpPr>
          <p:cNvPr id="3" name="Content Placeholder 2"/>
          <p:cNvSpPr>
            <a:spLocks noGrp="1"/>
          </p:cNvSpPr>
          <p:nvPr>
            <p:ph idx="1"/>
          </p:nvPr>
        </p:nvSpPr>
        <p:spPr>
          <a:xfrm>
            <a:off x="472440" y="1447800"/>
            <a:ext cx="8229600" cy="4525963"/>
          </a:xfrm>
        </p:spPr>
        <p:txBody>
          <a:bodyPr>
            <a:normAutofit/>
          </a:bodyPr>
          <a:lstStyle/>
          <a:p>
            <a:r>
              <a:rPr lang="en-US" sz="2400" dirty="0" smtClean="0"/>
              <a:t>A </a:t>
            </a:r>
            <a:r>
              <a:rPr lang="en-US" sz="2400" i="1" dirty="0" smtClean="0"/>
              <a:t>merchant</a:t>
            </a:r>
            <a:r>
              <a:rPr lang="en-US" sz="2400" dirty="0" smtClean="0"/>
              <a:t> is a person or company involved in wholesale trade, they mostly deal with countries or supplying goods to a particular trade.</a:t>
            </a:r>
          </a:p>
          <a:p>
            <a:pPr marL="0" indent="0">
              <a:buNone/>
            </a:pPr>
            <a:endParaRPr lang="en-CA" sz="2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102863"/>
            <a:ext cx="3526971" cy="2131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102863"/>
            <a:ext cx="3526971"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9900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Merchants do?</a:t>
            </a:r>
            <a:endParaRPr lang="en-CA" dirty="0"/>
          </a:p>
        </p:txBody>
      </p:sp>
      <p:sp>
        <p:nvSpPr>
          <p:cNvPr id="3" name="Content Placeholder 2"/>
          <p:cNvSpPr>
            <a:spLocks noGrp="1"/>
          </p:cNvSpPr>
          <p:nvPr>
            <p:ph idx="1"/>
          </p:nvPr>
        </p:nvSpPr>
        <p:spPr>
          <a:xfrm>
            <a:off x="228600" y="1223963"/>
            <a:ext cx="8686800" cy="4419599"/>
          </a:xfrm>
        </p:spPr>
        <p:txBody>
          <a:bodyPr>
            <a:normAutofit/>
          </a:bodyPr>
          <a:lstStyle/>
          <a:p>
            <a:r>
              <a:rPr lang="en-US" sz="2400" dirty="0" smtClean="0"/>
              <a:t>Ancient Egyptian merchants were people that exchanged luxury or household items that were made in Egypt to other countries.</a:t>
            </a:r>
          </a:p>
          <a:p>
            <a:r>
              <a:rPr lang="en-US" sz="2400" dirty="0" smtClean="0"/>
              <a:t>Merchants would bring the imported goods to Egypt and sell them to the Egyptians.</a:t>
            </a:r>
          </a:p>
          <a:p>
            <a:r>
              <a:rPr lang="en-US" sz="2400" dirty="0" smtClean="0"/>
              <a:t>Ancient Egyptian merchants would trade their goods for grain and other things for their own family.</a:t>
            </a:r>
          </a:p>
          <a:p>
            <a:r>
              <a:rPr lang="en-US" sz="2400" dirty="0" smtClean="0"/>
              <a:t>Merchants were highly regarded they traveled trading goods and selling goods in different places.</a:t>
            </a:r>
          </a:p>
          <a:p>
            <a:r>
              <a:rPr lang="en-US" sz="2400" dirty="0" smtClean="0"/>
              <a:t>Merchants also traveled down rivers.</a:t>
            </a:r>
          </a:p>
          <a:p>
            <a:endParaRPr lang="en-CA"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724400"/>
            <a:ext cx="323606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359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Merchants </a:t>
            </a:r>
            <a:r>
              <a:rPr lang="en-US" dirty="0" smtClean="0"/>
              <a:t>do? (con’t)</a:t>
            </a:r>
            <a:endParaRPr lang="en-CA" b="1" dirty="0"/>
          </a:p>
        </p:txBody>
      </p:sp>
      <p:sp>
        <p:nvSpPr>
          <p:cNvPr id="3" name="Content Placeholder 2"/>
          <p:cNvSpPr>
            <a:spLocks noGrp="1"/>
          </p:cNvSpPr>
          <p:nvPr>
            <p:ph idx="1"/>
          </p:nvPr>
        </p:nvSpPr>
        <p:spPr/>
        <p:txBody>
          <a:bodyPr>
            <a:normAutofit fontScale="92500" lnSpcReduction="10000"/>
          </a:bodyPr>
          <a:lstStyle/>
          <a:p>
            <a:r>
              <a:rPr lang="en-US" sz="2400" dirty="0" smtClean="0"/>
              <a:t>Merchants would trade exotic items the Egyptians to get what they needed. </a:t>
            </a:r>
          </a:p>
          <a:p>
            <a:r>
              <a:rPr lang="en-US" sz="2400" dirty="0" smtClean="0"/>
              <a:t>Merchants carried and sold these objects:</a:t>
            </a:r>
          </a:p>
          <a:p>
            <a:r>
              <a:rPr lang="en-US" sz="1800" dirty="0" smtClean="0"/>
              <a:t>Gold</a:t>
            </a:r>
          </a:p>
          <a:p>
            <a:r>
              <a:rPr lang="en-US" sz="1800" dirty="0" smtClean="0"/>
              <a:t>Papyrus rope</a:t>
            </a:r>
          </a:p>
          <a:p>
            <a:r>
              <a:rPr lang="en-US" sz="1800" dirty="0" smtClean="0"/>
              <a:t>Linen cloth</a:t>
            </a:r>
          </a:p>
          <a:p>
            <a:r>
              <a:rPr lang="en-US" sz="1800" dirty="0" smtClean="0"/>
              <a:t>Jewelry   </a:t>
            </a:r>
          </a:p>
          <a:p>
            <a:r>
              <a:rPr lang="en-US" sz="1800" dirty="0" smtClean="0"/>
              <a:t>Cedar</a:t>
            </a:r>
          </a:p>
          <a:p>
            <a:r>
              <a:rPr lang="en-US" sz="1800" dirty="0" smtClean="0"/>
              <a:t>Ebony Wood</a:t>
            </a:r>
          </a:p>
          <a:p>
            <a:r>
              <a:rPr lang="en-US" sz="1800" dirty="0" smtClean="0"/>
              <a:t>Elephant Tusks </a:t>
            </a:r>
          </a:p>
          <a:p>
            <a:r>
              <a:rPr lang="en-US" sz="1800" dirty="0" smtClean="0"/>
              <a:t>Fruit</a:t>
            </a:r>
          </a:p>
          <a:p>
            <a:r>
              <a:rPr lang="en-US" sz="1800" dirty="0" smtClean="0"/>
              <a:t>Vegetables</a:t>
            </a:r>
          </a:p>
          <a:p>
            <a:r>
              <a:rPr lang="en-US" sz="1800" dirty="0" smtClean="0"/>
              <a:t>Oil</a:t>
            </a:r>
          </a:p>
          <a:p>
            <a:r>
              <a:rPr lang="en-US" sz="1800" dirty="0" smtClean="0"/>
              <a:t>Wine</a:t>
            </a:r>
          </a:p>
          <a:p>
            <a:r>
              <a:rPr lang="en-US" sz="1800" dirty="0" smtClean="0"/>
              <a:t>Fowl</a:t>
            </a:r>
          </a:p>
        </p:txBody>
      </p:sp>
    </p:spTree>
    <p:extLst>
      <p:ext uri="{BB962C8B-B14F-4D97-AF65-F5344CB8AC3E}">
        <p14:creationId xmlns:p14="http://schemas.microsoft.com/office/powerpoint/2010/main" val="1744406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500"/>
                                        <p:tgtEl>
                                          <p:spTgt spid="3">
                                            <p:txEl>
                                              <p:pRg st="8" end="8"/>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500"/>
                                        <p:tgtEl>
                                          <p:spTgt spid="3">
                                            <p:txEl>
                                              <p:pRg st="9" end="9"/>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Effect transition="in" filter="fade">
                                      <p:cBhvr>
                                        <p:cTn id="45" dur="500"/>
                                        <p:tgtEl>
                                          <p:spTgt spid="3">
                                            <p:txEl>
                                              <p:pRg st="11" end="1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500"/>
                                        <p:tgtEl>
                                          <p:spTgt spid="3">
                                            <p:txEl>
                                              <p:pRg st="12" end="12"/>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Effect transition="in" filter="fade">
                                      <p:cBhvr>
                                        <p:cTn id="5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they brought back</a:t>
            </a:r>
            <a:endParaRPr lang="en-CA" dirty="0"/>
          </a:p>
        </p:txBody>
      </p:sp>
      <p:sp>
        <p:nvSpPr>
          <p:cNvPr id="3" name="Content Placeholder 2"/>
          <p:cNvSpPr>
            <a:spLocks noGrp="1"/>
          </p:cNvSpPr>
          <p:nvPr>
            <p:ph idx="1"/>
          </p:nvPr>
        </p:nvSpPr>
        <p:spPr/>
        <p:txBody>
          <a:bodyPr>
            <a:normAutofit/>
          </a:bodyPr>
          <a:lstStyle/>
          <a:p>
            <a:r>
              <a:rPr lang="en-US" sz="2400" dirty="0"/>
              <a:t>Egypt was one of the wealthiest countries in the ancient time</a:t>
            </a:r>
            <a:r>
              <a:rPr lang="en-US" sz="2400" dirty="0" smtClean="0"/>
              <a:t>.</a:t>
            </a:r>
          </a:p>
          <a:p>
            <a:r>
              <a:rPr lang="en-US" sz="2400" dirty="0" smtClean="0"/>
              <a:t>The Merchants brought back panther skin, giraffe tails for fly whisks and some animals like baboons and lions for the temple.</a:t>
            </a:r>
          </a:p>
          <a:p>
            <a:pPr marL="0" indent="0">
              <a:buNone/>
            </a:pPr>
            <a:endParaRPr lang="en-US" sz="2400" dirty="0" smtClean="0"/>
          </a:p>
          <a:p>
            <a:endParaRPr lang="en-CA" sz="24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962400"/>
            <a:ext cx="2124456" cy="197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0216" y="3965448"/>
            <a:ext cx="2133600" cy="197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912" y="3965448"/>
            <a:ext cx="2109100" cy="19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descr="http://hdwallpaperszon.com/wp-content/uploads/2013/09/Lion-Wallpapers-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012" y="3974592"/>
            <a:ext cx="1976437" cy="1972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84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9"/>
                                        </p:tgtEl>
                                        <p:attrNameLst>
                                          <p:attrName>style.visibility</p:attrName>
                                        </p:attrNameLst>
                                      </p:cBhvr>
                                      <p:to>
                                        <p:strVal val="visible"/>
                                      </p:to>
                                    </p:set>
                                    <p:animEffect transition="in" filter="fade">
                                      <p:cBhvr>
                                        <p:cTn id="20" dur="500"/>
                                        <p:tgtEl>
                                          <p:spTgt spid="409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100"/>
                                        </p:tgtEl>
                                        <p:attrNameLst>
                                          <p:attrName>style.visibility</p:attrName>
                                        </p:attrNameLst>
                                      </p:cBhvr>
                                      <p:to>
                                        <p:strVal val="visible"/>
                                      </p:to>
                                    </p:set>
                                    <p:animEffect transition="in" filter="fade">
                                      <p:cBhvr>
                                        <p:cTn id="25" dur="500"/>
                                        <p:tgtEl>
                                          <p:spTgt spid="410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animEffect transition="in" filter="fade">
                                      <p:cBhvr>
                                        <p:cTn id="30" dur="500"/>
                                        <p:tgtEl>
                                          <p:spTgt spid="410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103"/>
                                        </p:tgtEl>
                                        <p:attrNameLst>
                                          <p:attrName>style.visibility</p:attrName>
                                        </p:attrNameLst>
                                      </p:cBhvr>
                                      <p:to>
                                        <p:strVal val="visible"/>
                                      </p:to>
                                    </p:set>
                                    <p:animEffect transition="in" filter="fade">
                                      <p:cBhvr>
                                        <p:cTn id="35"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C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76400"/>
            <a:ext cx="2667000" cy="190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osirisnet.net/mastabas/mererouka/photo/rop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4220" y="1654094"/>
            <a:ext cx="2743200" cy="191928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wildfibres.co.uk/assets/images/autogen/a_Linen0468_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7420" y="1689265"/>
            <a:ext cx="2651760" cy="18898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ancientegyptmoberly.pbworks.com/f/ambercolli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41" y="3733800"/>
            <a:ext cx="2667000" cy="18786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dn2.brooklynmuseum.org/images/opencollection/objects/size3/35.679_view1_P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2320" y="3890937"/>
            <a:ext cx="2667000" cy="187869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zontikgames.com/media/catalog/product/cache/1/image/9df78eab33525d08d6e5fb8d27136e95/d/a/dalnegro-wood-ebony_detail_0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3874008"/>
            <a:ext cx="2674620" cy="1878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1804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fade">
                                      <p:cBhvr>
                                        <p:cTn id="17" dur="500"/>
                                        <p:tgtEl>
                                          <p:spTgt spid="10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2"/>
                                        </p:tgtEl>
                                        <p:attrNameLst>
                                          <p:attrName>style.visibility</p:attrName>
                                        </p:attrNameLst>
                                      </p:cBhvr>
                                      <p:to>
                                        <p:strVal val="visible"/>
                                      </p:to>
                                    </p:set>
                                    <p:animEffect transition="in" filter="fade">
                                      <p:cBhvr>
                                        <p:cTn id="22" dur="500"/>
                                        <p:tgtEl>
                                          <p:spTgt spid="10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visible"/>
                                      </p:to>
                                    </p:set>
                                    <p:animEffect transition="in" filter="fade">
                                      <p:cBhvr>
                                        <p:cTn id="27" dur="500"/>
                                        <p:tgtEl>
                                          <p:spTgt spid="10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6"/>
                                        </p:tgtEl>
                                        <p:attrNameLst>
                                          <p:attrName>style.visibility</p:attrName>
                                        </p:attrNameLst>
                                      </p:cBhvr>
                                      <p:to>
                                        <p:strVal val="visible"/>
                                      </p:to>
                                    </p:set>
                                    <p:animEffect transition="in" filter="fade">
                                      <p:cBhvr>
                                        <p:cTn id="32"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 </a:t>
            </a:r>
            <a:endParaRPr lang="en-CA" dirty="0"/>
          </a:p>
        </p:txBody>
      </p:sp>
      <p:pic>
        <p:nvPicPr>
          <p:cNvPr id="2052" name="Picture 4" descr="http://www.sudburylivingmagazine.com/wp-content/uploads/2012/09/wine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67840"/>
            <a:ext cx="2590800" cy="21619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atic.guim.co.uk/sys-images/Guardian/About/General/2011/9/7/1315413211669/A-fruit-bowl-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600"/>
            <a:ext cx="2819400" cy="215167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photo-dictionary.com/photofiles/list/1276/1771fow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4419600"/>
            <a:ext cx="230779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www.liquidnutrition.com/en/blog/wp-content/uploads/Fruits-Vegetabl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4419600"/>
            <a:ext cx="2892092" cy="1771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2522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fade">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fade">
                                      <p:cBhvr>
                                        <p:cTn id="22" dur="500"/>
                                        <p:tgtEl>
                                          <p:spTgt spid="20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fade">
                                      <p:cBhvr>
                                        <p:cTn id="2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Merchants Wore?</a:t>
            </a:r>
            <a:endParaRPr lang="en-CA" dirty="0"/>
          </a:p>
        </p:txBody>
      </p:sp>
      <p:sp>
        <p:nvSpPr>
          <p:cNvPr id="3" name="Content Placeholder 2"/>
          <p:cNvSpPr>
            <a:spLocks noGrp="1"/>
          </p:cNvSpPr>
          <p:nvPr>
            <p:ph idx="1"/>
          </p:nvPr>
        </p:nvSpPr>
        <p:spPr/>
        <p:txBody>
          <a:bodyPr/>
          <a:lstStyle/>
          <a:p>
            <a:r>
              <a:rPr lang="en-US" sz="2400" dirty="0" smtClean="0"/>
              <a:t>Merchants </a:t>
            </a:r>
            <a:r>
              <a:rPr lang="en-US" sz="2400" dirty="0"/>
              <a:t>usually wore kilt made out of cloth and linen.</a:t>
            </a:r>
          </a:p>
          <a:p>
            <a:r>
              <a:rPr lang="en-US" sz="2400" dirty="0" smtClean="0"/>
              <a:t>When the weathers got colder they added cotton on their top.</a:t>
            </a:r>
          </a:p>
          <a:p>
            <a:r>
              <a:rPr lang="en-US" sz="2400" dirty="0" smtClean="0"/>
              <a:t>They would wear leather sandals on their feet.</a:t>
            </a:r>
          </a:p>
          <a:p>
            <a:endParaRPr lang="en-US" sz="2400" dirty="0" smtClean="0"/>
          </a:p>
          <a:p>
            <a:pPr marL="0" indent="0">
              <a:buNone/>
            </a:pP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581400"/>
            <a:ext cx="30194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s://johnstone6.wikispaces.com/file/view/sandals1.jpg/60917794/sandal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81400"/>
            <a:ext cx="2696718" cy="2247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5518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Where they traded &amp; Who they traded with?</a:t>
            </a:r>
            <a:endParaRPr lang="en-CA" dirty="0"/>
          </a:p>
        </p:txBody>
      </p:sp>
      <p:sp>
        <p:nvSpPr>
          <p:cNvPr id="3" name="Content Placeholder 2"/>
          <p:cNvSpPr>
            <a:spLocks noGrp="1"/>
          </p:cNvSpPr>
          <p:nvPr>
            <p:ph idx="1"/>
          </p:nvPr>
        </p:nvSpPr>
        <p:spPr/>
        <p:txBody>
          <a:bodyPr/>
          <a:lstStyle/>
          <a:p>
            <a:r>
              <a:rPr lang="en-US" sz="2400" dirty="0" smtClean="0"/>
              <a:t>Merchants in ancient Egypt depended on the Nile River to transport their goods.</a:t>
            </a:r>
          </a:p>
          <a:p>
            <a:r>
              <a:rPr lang="en-US" sz="2400" dirty="0" smtClean="0"/>
              <a:t>They used boats to go through the river.</a:t>
            </a:r>
          </a:p>
          <a:p>
            <a:r>
              <a:rPr lang="en-US" sz="2400" dirty="0" smtClean="0"/>
              <a:t>Money was not used at that time, merchants would trade goods of equal value.</a:t>
            </a:r>
          </a:p>
          <a:p>
            <a:r>
              <a:rPr lang="en-US" sz="2400" dirty="0"/>
              <a:t>Merchants would trade with countries around the Mediterranean Sea, Aegean Sea and the Red Sea.  </a:t>
            </a:r>
          </a:p>
          <a:p>
            <a:pPr marL="0" indent="0">
              <a:buNone/>
            </a:pPr>
            <a:r>
              <a:rPr lang="en-US" sz="2400" dirty="0" smtClean="0"/>
              <a:t/>
            </a:r>
            <a:br>
              <a:rPr lang="en-US" sz="2400" dirty="0" smtClean="0"/>
            </a:br>
            <a:endParaRPr lang="en-US" sz="2400" dirty="0" smtClean="0"/>
          </a:p>
          <a:p>
            <a:endParaRPr lang="en-US" sz="2400" dirty="0" smtClean="0"/>
          </a:p>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495800"/>
            <a:ext cx="28575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3898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74043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2804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6"/>
          <p:cNvSpPr txBox="1">
            <a:spLocks noChangeArrowheads="1"/>
          </p:cNvSpPr>
          <p:nvPr/>
        </p:nvSpPr>
        <p:spPr bwMode="auto">
          <a:xfrm>
            <a:off x="1066800" y="762000"/>
            <a:ext cx="739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altLang="en-US"/>
          </a:p>
        </p:txBody>
      </p:sp>
      <p:sp>
        <p:nvSpPr>
          <p:cNvPr id="2052" name="Text Box 7"/>
          <p:cNvSpPr txBox="1">
            <a:spLocks noChangeArrowheads="1"/>
          </p:cNvSpPr>
          <p:nvPr/>
        </p:nvSpPr>
        <p:spPr bwMode="auto">
          <a:xfrm>
            <a:off x="685800" y="914400"/>
            <a:ext cx="79248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000" dirty="0"/>
              <a:t>                                         </a:t>
            </a:r>
            <a:r>
              <a:rPr lang="en-US" altLang="en-US" sz="2400" dirty="0"/>
              <a:t>Ancient Egypt </a:t>
            </a:r>
          </a:p>
          <a:p>
            <a:pPr eaLnBrk="1" hangingPunct="1">
              <a:spcBef>
                <a:spcPct val="50000"/>
              </a:spcBef>
            </a:pPr>
            <a:r>
              <a:rPr lang="en-US" altLang="en-US" sz="2400" dirty="0"/>
              <a:t>                                     Agriculture</a:t>
            </a:r>
            <a:endParaRPr lang="en-CA" altLang="en-US" sz="2400" dirty="0"/>
          </a:p>
        </p:txBody>
      </p:sp>
    </p:spTree>
    <p:extLst>
      <p:ext uri="{BB962C8B-B14F-4D97-AF65-F5344CB8AC3E}">
        <p14:creationId xmlns:p14="http://schemas.microsoft.com/office/powerpoint/2010/main" val="1241987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fade">
                                      <p:cBhvr>
                                        <p:cTn id="7" dur="500"/>
                                        <p:tgtEl>
                                          <p:spTgt spid="205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xEl>
                                              <p:pRg st="1" end="1"/>
                                            </p:txEl>
                                          </p:spTgt>
                                        </p:tgtEl>
                                        <p:attrNameLst>
                                          <p:attrName>style.visibility</p:attrName>
                                        </p:attrNameLst>
                                      </p:cBhvr>
                                      <p:to>
                                        <p:strVal val="visible"/>
                                      </p:to>
                                    </p:set>
                                    <p:animEffect transition="in" filter="fade">
                                      <p:cBhvr>
                                        <p:cTn id="10" dur="500"/>
                                        <p:tgtEl>
                                          <p:spTgt spid="2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CA" dirty="0"/>
          </a:p>
        </p:txBody>
      </p:sp>
      <p:sp>
        <p:nvSpPr>
          <p:cNvPr id="3" name="Content Placeholder 2"/>
          <p:cNvSpPr>
            <a:spLocks noGrp="1"/>
          </p:cNvSpPr>
          <p:nvPr>
            <p:ph idx="1"/>
          </p:nvPr>
        </p:nvSpPr>
        <p:spPr/>
        <p:txBody>
          <a:bodyPr>
            <a:normAutofit/>
          </a:bodyPr>
          <a:lstStyle/>
          <a:p>
            <a:r>
              <a:rPr lang="en-US" sz="2800" dirty="0" smtClean="0"/>
              <a:t>Which river did the Egyptians use to sell goods from?</a:t>
            </a:r>
          </a:p>
          <a:p>
            <a:r>
              <a:rPr lang="en-US" sz="2800" dirty="0" smtClean="0"/>
              <a:t>What did the Egyptians get in return?</a:t>
            </a:r>
          </a:p>
          <a:p>
            <a:r>
              <a:rPr lang="en-US" sz="2800" dirty="0" smtClean="0"/>
              <a:t>Name eight (8) goods which the </a:t>
            </a:r>
            <a:r>
              <a:rPr lang="en-US" sz="2800" dirty="0"/>
              <a:t>E</a:t>
            </a:r>
            <a:r>
              <a:rPr lang="en-US" sz="2800" dirty="0" smtClean="0"/>
              <a:t>gyptians sold?</a:t>
            </a:r>
          </a:p>
          <a:p>
            <a:pPr marL="0" indent="0">
              <a:buNone/>
            </a:pPr>
            <a:endParaRPr lang="en-US" sz="2800" dirty="0" smtClean="0"/>
          </a:p>
        </p:txBody>
      </p:sp>
      <p:pic>
        <p:nvPicPr>
          <p:cNvPr id="2050" name="Picture 2" descr="C:\Users\samjul\AppData\Local\Microsoft\Windows\Temporary Internet Files\Content.IE5\17SS1B29\MM900236240[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518876"/>
            <a:ext cx="2819400" cy="3072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021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3313" name="Title 1"/>
          <p:cNvSpPr>
            <a:spLocks noGrp="1"/>
          </p:cNvSpPr>
          <p:nvPr>
            <p:ph type="ctrTitle"/>
          </p:nvPr>
        </p:nvSpPr>
        <p:spPr/>
        <p:txBody>
          <a:bodyPr/>
          <a:lstStyle/>
          <a:p>
            <a:r>
              <a:rPr lang="en-US" dirty="0" smtClean="0"/>
              <a:t>Ancient Egypt: Trade</a:t>
            </a:r>
            <a:endParaRPr lang="en-CA" dirty="0" smtClean="0"/>
          </a:p>
        </p:txBody>
      </p:sp>
      <p:sp>
        <p:nvSpPr>
          <p:cNvPr id="3" name="Subtitle 2"/>
          <p:cNvSpPr>
            <a:spLocks noGrp="1"/>
          </p:cNvSpPr>
          <p:nvPr>
            <p:ph type="subTitle" idx="1"/>
          </p:nvPr>
        </p:nvSpPr>
        <p:spPr/>
        <p:txBody>
          <a:bodyPr rtlCol="0">
            <a:normAutofit/>
          </a:bodyPr>
          <a:lstStyle/>
          <a:p>
            <a:pPr fontAlgn="auto">
              <a:spcAft>
                <a:spcPts val="0"/>
              </a:spcAft>
              <a:buFont typeface="Arial" pitchFamily="34" charset="0"/>
              <a:buNone/>
              <a:defRPr/>
            </a:pPr>
            <a:endParaRPr lang="en-CA" dirty="0"/>
          </a:p>
        </p:txBody>
      </p:sp>
    </p:spTree>
    <p:extLst>
      <p:ext uri="{BB962C8B-B14F-4D97-AF65-F5344CB8AC3E}">
        <p14:creationId xmlns:p14="http://schemas.microsoft.com/office/powerpoint/2010/main" val="39732657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fade">
                                      <p:cBhvr>
                                        <p:cTn id="7" dur="500"/>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mtClean="0"/>
              <a:t>What is trade?</a:t>
            </a:r>
            <a:endParaRPr lang="en-CA" smtClean="0"/>
          </a:p>
        </p:txBody>
      </p:sp>
      <p:sp>
        <p:nvSpPr>
          <p:cNvPr id="14338" name="Content Placeholder 2"/>
          <p:cNvSpPr>
            <a:spLocks noGrp="1"/>
          </p:cNvSpPr>
          <p:nvPr>
            <p:ph idx="1"/>
          </p:nvPr>
        </p:nvSpPr>
        <p:spPr/>
        <p:txBody>
          <a:bodyPr/>
          <a:lstStyle/>
          <a:p>
            <a:r>
              <a:rPr lang="en-US" smtClean="0"/>
              <a:t>Trade is the act of buying and selling goods. </a:t>
            </a:r>
          </a:p>
          <a:p>
            <a:r>
              <a:rPr lang="en-US" smtClean="0"/>
              <a:t>Trade is also the process of which, different civilization trade cultures. </a:t>
            </a:r>
          </a:p>
          <a:p>
            <a:r>
              <a:rPr lang="en-US" smtClean="0"/>
              <a:t>Trade is also used to make peace and show respect between cultures. </a:t>
            </a:r>
          </a:p>
          <a:p>
            <a:endParaRPr lang="en-CA" smtClean="0"/>
          </a:p>
        </p:txBody>
      </p:sp>
    </p:spTree>
    <p:extLst>
      <p:ext uri="{BB962C8B-B14F-4D97-AF65-F5344CB8AC3E}">
        <p14:creationId xmlns:p14="http://schemas.microsoft.com/office/powerpoint/2010/main" val="2021627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rtlCol="0">
            <a:normAutofit fontScale="90000"/>
          </a:bodyPr>
          <a:lstStyle/>
          <a:p>
            <a:pPr fontAlgn="auto">
              <a:spcAft>
                <a:spcPts val="0"/>
              </a:spcAft>
              <a:defRPr/>
            </a:pPr>
            <a:r>
              <a:rPr lang="en-US" dirty="0" smtClean="0"/>
              <a:t>How did they trade? And did it change over the years? (</a:t>
            </a:r>
            <a:r>
              <a:rPr lang="en-US" dirty="0" err="1" smtClean="0"/>
              <a:t>Con’t</a:t>
            </a:r>
            <a:r>
              <a:rPr lang="en-US" dirty="0" smtClean="0"/>
              <a:t>)</a:t>
            </a:r>
            <a:endParaRPr lang="en-CA" dirty="0"/>
          </a:p>
        </p:txBody>
      </p:sp>
      <p:sp>
        <p:nvSpPr>
          <p:cNvPr id="3" name="Content Placeholder 2"/>
          <p:cNvSpPr>
            <a:spLocks noGrp="1"/>
          </p:cNvSpPr>
          <p:nvPr>
            <p:ph idx="1"/>
          </p:nvPr>
        </p:nvSpPr>
        <p:spPr/>
        <p:txBody>
          <a:bodyPr>
            <a:normAutofit/>
          </a:bodyPr>
          <a:lstStyle/>
          <a:p>
            <a:pPr marL="0" indent="0">
              <a:lnSpc>
                <a:spcPct val="90000"/>
              </a:lnSpc>
              <a:buFont typeface="Arial" charset="0"/>
              <a:buNone/>
            </a:pPr>
            <a:r>
              <a:rPr lang="en-US" sz="2000" b="1" dirty="0" smtClean="0"/>
              <a:t>They traded by bartering. This is done by equivalent exchange. This means trading something of the same value for something else. If something is not of the same value, they would get more of that object which increases the value. </a:t>
            </a:r>
          </a:p>
          <a:p>
            <a:pPr marL="0" indent="0">
              <a:lnSpc>
                <a:spcPct val="90000"/>
              </a:lnSpc>
              <a:buFont typeface="Arial" charset="0"/>
              <a:buNone/>
            </a:pPr>
            <a:r>
              <a:rPr lang="en-US" sz="2400" b="1" dirty="0" smtClean="0"/>
              <a:t>Example: </a:t>
            </a:r>
          </a:p>
          <a:p>
            <a:pPr marL="0" indent="0">
              <a:lnSpc>
                <a:spcPct val="90000"/>
              </a:lnSpc>
              <a:buFont typeface="Arial" charset="0"/>
              <a:buNone/>
            </a:pPr>
            <a:r>
              <a:rPr lang="en-US" sz="2400" b="1" dirty="0" smtClean="0">
                <a:solidFill>
                  <a:srgbClr val="FF0000"/>
                </a:solidFill>
              </a:rPr>
              <a:t>3 goats+1 pig + wheat/barley =  Wood coffin   </a:t>
            </a:r>
          </a:p>
          <a:p>
            <a:pPr marL="0" indent="0">
              <a:lnSpc>
                <a:spcPct val="90000"/>
              </a:lnSpc>
              <a:buFont typeface="Arial" charset="0"/>
              <a:buNone/>
            </a:pPr>
            <a:r>
              <a:rPr lang="en-US" sz="2000" b="1" dirty="0" smtClean="0"/>
              <a:t>Overtime, after trading with civilizations like Greece, and Rome they began using metal coins because this is what the European civilizations were accustom too. Instead of bartering, the trade became modern. Meaning something that is close to what we would do.   In 400 BCE gold, silver, and bronze coins became Egypt's currency.</a:t>
            </a:r>
          </a:p>
          <a:p>
            <a:pPr marL="0" indent="0">
              <a:lnSpc>
                <a:spcPct val="90000"/>
              </a:lnSpc>
              <a:buFont typeface="Arial" charset="0"/>
              <a:buNone/>
            </a:pPr>
            <a:r>
              <a:rPr lang="en-US" sz="2400" b="1" dirty="0" smtClean="0"/>
              <a:t>Example:</a:t>
            </a:r>
          </a:p>
          <a:p>
            <a:pPr marL="0" indent="0">
              <a:lnSpc>
                <a:spcPct val="90000"/>
              </a:lnSpc>
              <a:buFont typeface="Arial" charset="0"/>
              <a:buNone/>
            </a:pPr>
            <a:r>
              <a:rPr lang="en-US" sz="2400" b="1" dirty="0" smtClean="0">
                <a:solidFill>
                  <a:srgbClr val="FF0000"/>
                </a:solidFill>
              </a:rPr>
              <a:t>1 goat = 100 coins( copper) </a:t>
            </a:r>
          </a:p>
        </p:txBody>
      </p:sp>
    </p:spTree>
    <p:extLst>
      <p:ext uri="{BB962C8B-B14F-4D97-AF65-F5344CB8AC3E}">
        <p14:creationId xmlns:p14="http://schemas.microsoft.com/office/powerpoint/2010/main" val="22686666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What did they trade?</a:t>
            </a:r>
            <a:endParaRPr lang="en-CA" dirty="0" smtClean="0"/>
          </a:p>
        </p:txBody>
      </p:sp>
      <p:sp>
        <p:nvSpPr>
          <p:cNvPr id="16386" name="Content Placeholder 2"/>
          <p:cNvSpPr>
            <a:spLocks noGrp="1"/>
          </p:cNvSpPr>
          <p:nvPr>
            <p:ph idx="1"/>
          </p:nvPr>
        </p:nvSpPr>
        <p:spPr/>
        <p:txBody>
          <a:bodyPr/>
          <a:lstStyle/>
          <a:p>
            <a:r>
              <a:rPr lang="en-US" dirty="0" smtClean="0"/>
              <a:t>They traded many things like gold, papyrus, linen, grain, and artifacts( stolen from the Pharaoh's tomb) </a:t>
            </a:r>
            <a:endParaRPr lang="en-CA" dirty="0" smtClean="0"/>
          </a:p>
        </p:txBody>
      </p:sp>
      <p:pic>
        <p:nvPicPr>
          <p:cNvPr id="16387" name="Picture 3"/>
          <p:cNvPicPr>
            <a:picLocks noChangeAspect="1"/>
          </p:cNvPicPr>
          <p:nvPr/>
        </p:nvPicPr>
        <p:blipFill>
          <a:blip r:embed="rId2"/>
          <a:srcRect/>
          <a:stretch>
            <a:fillRect/>
          </a:stretch>
        </p:blipFill>
        <p:spPr bwMode="auto">
          <a:xfrm>
            <a:off x="533400" y="3352800"/>
            <a:ext cx="1997075" cy="2286000"/>
          </a:xfrm>
          <a:prstGeom prst="rect">
            <a:avLst/>
          </a:prstGeom>
          <a:noFill/>
          <a:ln w="9525">
            <a:noFill/>
            <a:miter lim="800000"/>
            <a:headEnd/>
            <a:tailEnd/>
          </a:ln>
        </p:spPr>
      </p:pic>
      <p:pic>
        <p:nvPicPr>
          <p:cNvPr id="16388" name="Picture 4"/>
          <p:cNvPicPr>
            <a:picLocks noChangeAspect="1"/>
          </p:cNvPicPr>
          <p:nvPr/>
        </p:nvPicPr>
        <p:blipFill>
          <a:blip r:embed="rId3"/>
          <a:srcRect/>
          <a:stretch>
            <a:fillRect/>
          </a:stretch>
        </p:blipFill>
        <p:spPr bwMode="auto">
          <a:xfrm>
            <a:off x="2895600" y="3124200"/>
            <a:ext cx="2667000" cy="3556000"/>
          </a:xfrm>
          <a:prstGeom prst="rect">
            <a:avLst/>
          </a:prstGeom>
          <a:noFill/>
          <a:ln w="9525">
            <a:noFill/>
            <a:miter lim="800000"/>
            <a:headEnd/>
            <a:tailEnd/>
          </a:ln>
        </p:spPr>
      </p:pic>
      <p:pic>
        <p:nvPicPr>
          <p:cNvPr id="16389" name="Picture 5"/>
          <p:cNvPicPr>
            <a:picLocks noChangeAspect="1"/>
          </p:cNvPicPr>
          <p:nvPr/>
        </p:nvPicPr>
        <p:blipFill>
          <a:blip r:embed="rId4"/>
          <a:srcRect/>
          <a:stretch>
            <a:fillRect/>
          </a:stretch>
        </p:blipFill>
        <p:spPr bwMode="auto">
          <a:xfrm>
            <a:off x="6096000" y="3063875"/>
            <a:ext cx="2514600" cy="1789113"/>
          </a:xfrm>
          <a:prstGeom prst="rect">
            <a:avLst/>
          </a:prstGeom>
          <a:noFill/>
          <a:ln w="9525">
            <a:noFill/>
            <a:miter lim="800000"/>
            <a:headEnd/>
            <a:tailEnd/>
          </a:ln>
        </p:spPr>
      </p:pic>
    </p:spTree>
    <p:extLst>
      <p:ext uri="{BB962C8B-B14F-4D97-AF65-F5344CB8AC3E}">
        <p14:creationId xmlns:p14="http://schemas.microsoft.com/office/powerpoint/2010/main" val="36599761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5"/>
                                        </p:tgtEl>
                                        <p:attrNameLst>
                                          <p:attrName>style.visibility</p:attrName>
                                        </p:attrNameLst>
                                      </p:cBhvr>
                                      <p:to>
                                        <p:strVal val="visible"/>
                                      </p:to>
                                    </p:set>
                                    <p:animEffect transition="in" filter="fade">
                                      <p:cBhvr>
                                        <p:cTn id="7" dur="500"/>
                                        <p:tgtEl>
                                          <p:spTgt spid="163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6">
                                            <p:txEl>
                                              <p:pRg st="0" end="0"/>
                                            </p:txEl>
                                          </p:spTgt>
                                        </p:tgtEl>
                                        <p:attrNameLst>
                                          <p:attrName>style.visibility</p:attrName>
                                        </p:attrNameLst>
                                      </p:cBhvr>
                                      <p:to>
                                        <p:strVal val="visible"/>
                                      </p:to>
                                    </p:set>
                                    <p:animEffect transition="in" filter="fade">
                                      <p:cBhvr>
                                        <p:cTn id="12" dur="500"/>
                                        <p:tgtEl>
                                          <p:spTgt spid="163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fade">
                                      <p:cBhvr>
                                        <p:cTn id="17" dur="500"/>
                                        <p:tgtEl>
                                          <p:spTgt spid="163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8"/>
                                        </p:tgtEl>
                                        <p:attrNameLst>
                                          <p:attrName>style.visibility</p:attrName>
                                        </p:attrNameLst>
                                      </p:cBhvr>
                                      <p:to>
                                        <p:strVal val="visible"/>
                                      </p:to>
                                    </p:set>
                                    <p:animEffect transition="in" filter="fade">
                                      <p:cBhvr>
                                        <p:cTn id="22" dur="500"/>
                                        <p:tgtEl>
                                          <p:spTgt spid="163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9"/>
                                        </p:tgtEl>
                                        <p:attrNameLst>
                                          <p:attrName>style.visibility</p:attrName>
                                        </p:attrNameLst>
                                      </p:cBhvr>
                                      <p:to>
                                        <p:strVal val="visible"/>
                                      </p:to>
                                    </p:set>
                                    <p:animEffect transition="in" filter="fade">
                                      <p:cBhvr>
                                        <p:cTn id="27"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File:NatCopper.jpg">
            <a:hlinkClick r:id="rId2"/>
          </p:cNvPr>
          <p:cNvPicPr>
            <a:picLocks noChangeAspect="1" noChangeArrowheads="1"/>
          </p:cNvPicPr>
          <p:nvPr/>
        </p:nvPicPr>
        <p:blipFill>
          <a:blip r:embed="rId3"/>
          <a:srcRect/>
          <a:stretch>
            <a:fillRect/>
          </a:stretch>
        </p:blipFill>
        <p:spPr bwMode="auto">
          <a:xfrm>
            <a:off x="3124200" y="4694238"/>
            <a:ext cx="2286000" cy="2163762"/>
          </a:xfrm>
          <a:prstGeom prst="rect">
            <a:avLst/>
          </a:prstGeom>
          <a:noFill/>
        </p:spPr>
      </p:pic>
      <p:pic>
        <p:nvPicPr>
          <p:cNvPr id="17409" name="Picture 3"/>
          <p:cNvPicPr>
            <a:picLocks noChangeAspect="1"/>
          </p:cNvPicPr>
          <p:nvPr/>
        </p:nvPicPr>
        <p:blipFill>
          <a:blip r:embed="rId4"/>
          <a:srcRect/>
          <a:stretch>
            <a:fillRect/>
          </a:stretch>
        </p:blipFill>
        <p:spPr bwMode="auto">
          <a:xfrm>
            <a:off x="157163" y="4522350"/>
            <a:ext cx="2309812" cy="2308225"/>
          </a:xfrm>
          <a:prstGeom prst="rect">
            <a:avLst/>
          </a:prstGeom>
          <a:noFill/>
          <a:ln w="9525">
            <a:noFill/>
            <a:miter lim="800000"/>
            <a:headEnd/>
            <a:tailEnd/>
          </a:ln>
        </p:spPr>
      </p:pic>
      <p:sp>
        <p:nvSpPr>
          <p:cNvPr id="17410" name="Title 1"/>
          <p:cNvSpPr>
            <a:spLocks noGrp="1"/>
          </p:cNvSpPr>
          <p:nvPr>
            <p:ph type="title"/>
          </p:nvPr>
        </p:nvSpPr>
        <p:spPr/>
        <p:txBody>
          <a:bodyPr/>
          <a:lstStyle/>
          <a:p>
            <a:r>
              <a:rPr lang="en-US" dirty="0" smtClean="0"/>
              <a:t>Who did they trade with?</a:t>
            </a:r>
            <a:endParaRPr lang="en-CA" dirty="0" smtClean="0"/>
          </a:p>
        </p:txBody>
      </p:sp>
      <p:pic>
        <p:nvPicPr>
          <p:cNvPr id="17417" name="Picture 9" descr="coffintext4"/>
          <p:cNvPicPr>
            <a:picLocks noChangeAspect="1" noChangeArrowheads="1"/>
          </p:cNvPicPr>
          <p:nvPr/>
        </p:nvPicPr>
        <p:blipFill>
          <a:blip r:embed="rId5"/>
          <a:srcRect/>
          <a:stretch>
            <a:fillRect/>
          </a:stretch>
        </p:blipFill>
        <p:spPr bwMode="auto">
          <a:xfrm>
            <a:off x="6629400" y="3429000"/>
            <a:ext cx="2305050" cy="3228975"/>
          </a:xfrm>
          <a:prstGeom prst="rect">
            <a:avLst/>
          </a:prstGeom>
          <a:noFill/>
        </p:spPr>
      </p:pic>
      <p:sp>
        <p:nvSpPr>
          <p:cNvPr id="17411" name="Content Placeholder 2"/>
          <p:cNvSpPr>
            <a:spLocks noGrp="1"/>
          </p:cNvSpPr>
          <p:nvPr>
            <p:ph idx="1"/>
          </p:nvPr>
        </p:nvSpPr>
        <p:spPr>
          <a:xfrm>
            <a:off x="381000" y="1295400"/>
            <a:ext cx="8229600" cy="4525963"/>
          </a:xfrm>
        </p:spPr>
        <p:txBody>
          <a:bodyPr/>
          <a:lstStyle/>
          <a:p>
            <a:r>
              <a:rPr lang="en-US" dirty="0" smtClean="0"/>
              <a:t> Items that were received they weren’t commonly found in Egypt.  </a:t>
            </a:r>
          </a:p>
          <a:p>
            <a:r>
              <a:rPr lang="en-US" dirty="0" smtClean="0"/>
              <a:t>Cedar was from Lebanon. Ebony and Ivory was from Africa. Lapis Lazuli was from Afghanistan.</a:t>
            </a:r>
          </a:p>
          <a:p>
            <a:r>
              <a:rPr lang="en-US" dirty="0" smtClean="0"/>
              <a:t>Gold was from Nubia and important metals( copper and iron) were from the best allies.  </a:t>
            </a:r>
            <a:endParaRPr lang="en-CA" dirty="0" smtClean="0"/>
          </a:p>
        </p:txBody>
      </p:sp>
    </p:spTree>
    <p:extLst>
      <p:ext uri="{BB962C8B-B14F-4D97-AF65-F5344CB8AC3E}">
        <p14:creationId xmlns:p14="http://schemas.microsoft.com/office/powerpoint/2010/main" val="37721347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fade">
                                      <p:cBhvr>
                                        <p:cTn id="12" dur="500"/>
                                        <p:tgtEl>
                                          <p:spTgt spid="1741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fade">
                                      <p:cBhvr>
                                        <p:cTn id="15" dur="500"/>
                                        <p:tgtEl>
                                          <p:spTgt spid="17411">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7411">
                                            <p:txEl>
                                              <p:pRg st="2" end="2"/>
                                            </p:txEl>
                                          </p:spTgt>
                                        </p:tgtEl>
                                        <p:attrNameLst>
                                          <p:attrName>style.visibility</p:attrName>
                                        </p:attrNameLst>
                                      </p:cBhvr>
                                      <p:to>
                                        <p:strVal val="visible"/>
                                      </p:to>
                                    </p:set>
                                    <p:animEffect transition="in" filter="fade">
                                      <p:cBhvr>
                                        <p:cTn id="18" dur="500"/>
                                        <p:tgtEl>
                                          <p:spTgt spid="174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409"/>
                                        </p:tgtEl>
                                        <p:attrNameLst>
                                          <p:attrName>style.visibility</p:attrName>
                                        </p:attrNameLst>
                                      </p:cBhvr>
                                      <p:to>
                                        <p:strVal val="visible"/>
                                      </p:to>
                                    </p:set>
                                    <p:animEffect transition="in" filter="fade">
                                      <p:cBhvr>
                                        <p:cTn id="23" dur="500"/>
                                        <p:tgtEl>
                                          <p:spTgt spid="1740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415"/>
                                        </p:tgtEl>
                                        <p:attrNameLst>
                                          <p:attrName>style.visibility</p:attrName>
                                        </p:attrNameLst>
                                      </p:cBhvr>
                                      <p:to>
                                        <p:strVal val="visible"/>
                                      </p:to>
                                    </p:set>
                                    <p:animEffect transition="in" filter="fade">
                                      <p:cBhvr>
                                        <p:cTn id="28" dur="500"/>
                                        <p:tgtEl>
                                          <p:spTgt spid="174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417"/>
                                        </p:tgtEl>
                                        <p:attrNameLst>
                                          <p:attrName>style.visibility</p:attrName>
                                        </p:attrNameLst>
                                      </p:cBhvr>
                                      <p:to>
                                        <p:strVal val="visible"/>
                                      </p:to>
                                    </p:set>
                                    <p:animEffect transition="in" filter="fade">
                                      <p:cBhvr>
                                        <p:cTn id="33"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dirty="0" smtClean="0"/>
              <a:t>Questions?</a:t>
            </a:r>
            <a:endParaRPr lang="en-CA" dirty="0" smtClean="0"/>
          </a:p>
        </p:txBody>
      </p:sp>
      <p:sp>
        <p:nvSpPr>
          <p:cNvPr id="19459" name="Rectangle 3"/>
          <p:cNvSpPr>
            <a:spLocks noGrp="1"/>
          </p:cNvSpPr>
          <p:nvPr>
            <p:ph type="body" idx="1"/>
          </p:nvPr>
        </p:nvSpPr>
        <p:spPr/>
        <p:txBody>
          <a:bodyPr/>
          <a:lstStyle/>
          <a:p>
            <a:r>
              <a:rPr lang="en-US" sz="2000" b="1" u="sng" dirty="0" smtClean="0"/>
              <a:t>What are three things that Ancient Egypt traded with?</a:t>
            </a:r>
          </a:p>
          <a:p>
            <a:r>
              <a:rPr lang="en-US" sz="1800" b="1" dirty="0" smtClean="0"/>
              <a:t>A) </a:t>
            </a:r>
            <a:r>
              <a:rPr lang="en-US" sz="1800" dirty="0" smtClean="0"/>
              <a:t>linen, Grain, Papyrus</a:t>
            </a:r>
            <a:endParaRPr lang="en-US" sz="1800" b="1" dirty="0" smtClean="0"/>
          </a:p>
          <a:p>
            <a:r>
              <a:rPr lang="en-US" sz="1800" b="1" dirty="0" smtClean="0"/>
              <a:t>B) </a:t>
            </a:r>
            <a:r>
              <a:rPr lang="en-US" sz="1800" dirty="0" smtClean="0"/>
              <a:t>Trading cards, Games, numbers</a:t>
            </a:r>
            <a:endParaRPr lang="en-US" sz="1800" b="1" dirty="0" smtClean="0"/>
          </a:p>
          <a:p>
            <a:r>
              <a:rPr lang="en-US" sz="1800" b="1" dirty="0" smtClean="0"/>
              <a:t>C) </a:t>
            </a:r>
            <a:r>
              <a:rPr lang="en-US" sz="1800" dirty="0" smtClean="0"/>
              <a:t>Lapis Lazuli, Ebony and Ivory, Gold</a:t>
            </a:r>
          </a:p>
          <a:p>
            <a:endParaRPr lang="en-US" sz="1600" dirty="0" smtClean="0"/>
          </a:p>
          <a:p>
            <a:r>
              <a:rPr lang="en-US" sz="2000" b="1" u="sng" dirty="0" smtClean="0"/>
              <a:t>How did the Ancient Egyptians trade?</a:t>
            </a:r>
          </a:p>
          <a:p>
            <a:r>
              <a:rPr lang="en-US" sz="1800" b="1" dirty="0" smtClean="0"/>
              <a:t>A) </a:t>
            </a:r>
            <a:r>
              <a:rPr lang="en-US" sz="1800" dirty="0" smtClean="0"/>
              <a:t>Bartering</a:t>
            </a:r>
            <a:endParaRPr lang="en-US" sz="1800" b="1" dirty="0" smtClean="0"/>
          </a:p>
          <a:p>
            <a:r>
              <a:rPr lang="en-US" sz="1800" b="1" dirty="0" smtClean="0"/>
              <a:t>B) </a:t>
            </a:r>
            <a:r>
              <a:rPr lang="en-US" sz="1800" dirty="0" smtClean="0"/>
              <a:t>Purchasing using coins</a:t>
            </a:r>
            <a:endParaRPr lang="en-US" sz="1800" b="1" dirty="0" smtClean="0"/>
          </a:p>
          <a:p>
            <a:r>
              <a:rPr lang="en-US" sz="1800" b="1" dirty="0" smtClean="0"/>
              <a:t>C) </a:t>
            </a:r>
            <a:r>
              <a:rPr lang="en-US" sz="1800" dirty="0" smtClean="0"/>
              <a:t>Hugs and Kisses</a:t>
            </a:r>
            <a:endParaRPr lang="en-US" sz="1800" b="1" dirty="0" smtClean="0"/>
          </a:p>
          <a:p>
            <a:r>
              <a:rPr lang="en-US" sz="1800" b="1" dirty="0" smtClean="0"/>
              <a:t>D) </a:t>
            </a:r>
            <a:r>
              <a:rPr lang="en-US" sz="1800" dirty="0" smtClean="0"/>
              <a:t>Both A and B</a:t>
            </a:r>
            <a:endParaRPr lang="en-US" sz="1800" b="1" dirty="0" smtClean="0"/>
          </a:p>
          <a:p>
            <a:endParaRPr lang="en-CA" sz="1600" b="1" u="sng" dirty="0" smtClean="0"/>
          </a:p>
        </p:txBody>
      </p:sp>
      <p:pic>
        <p:nvPicPr>
          <p:cNvPr id="4098" name="Picture 2" descr="C:\Users\samjul\AppData\Local\Microsoft\Windows\Temporary Internet Files\Content.IE5\13I6RNO2\MC90038404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3484177"/>
            <a:ext cx="1559966" cy="181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345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0" end="0"/>
                                            </p:txEl>
                                          </p:spTgt>
                                        </p:tgtEl>
                                        <p:attrNameLst>
                                          <p:attrName>style.visibility</p:attrName>
                                        </p:attrNameLst>
                                      </p:cBhvr>
                                      <p:to>
                                        <p:strVal val="visible"/>
                                      </p:to>
                                    </p:set>
                                    <p:animEffect transition="in" filter="fade">
                                      <p:cBhvr>
                                        <p:cTn id="12" dur="500"/>
                                        <p:tgtEl>
                                          <p:spTgt spid="1945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9459">
                                            <p:txEl>
                                              <p:pRg st="1" end="1"/>
                                            </p:txEl>
                                          </p:spTgt>
                                        </p:tgtEl>
                                        <p:attrNameLst>
                                          <p:attrName>style.visibility</p:attrName>
                                        </p:attrNameLst>
                                      </p:cBhvr>
                                      <p:to>
                                        <p:strVal val="visible"/>
                                      </p:to>
                                    </p:set>
                                    <p:animEffect transition="in" filter="fade">
                                      <p:cBhvr>
                                        <p:cTn id="15" dur="500"/>
                                        <p:tgtEl>
                                          <p:spTgt spid="19459">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9459">
                                            <p:txEl>
                                              <p:pRg st="2" end="2"/>
                                            </p:txEl>
                                          </p:spTgt>
                                        </p:tgtEl>
                                        <p:attrNameLst>
                                          <p:attrName>style.visibility</p:attrName>
                                        </p:attrNameLst>
                                      </p:cBhvr>
                                      <p:to>
                                        <p:strVal val="visible"/>
                                      </p:to>
                                    </p:set>
                                    <p:animEffect transition="in" filter="fade">
                                      <p:cBhvr>
                                        <p:cTn id="18" dur="500"/>
                                        <p:tgtEl>
                                          <p:spTgt spid="19459">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Effect transition="in" filter="fade">
                                      <p:cBhvr>
                                        <p:cTn id="21" dur="500"/>
                                        <p:tgtEl>
                                          <p:spTgt spid="19459">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9459">
                                            <p:txEl>
                                              <p:pRg st="5" end="5"/>
                                            </p:txEl>
                                          </p:spTgt>
                                        </p:tgtEl>
                                        <p:attrNameLst>
                                          <p:attrName>style.visibility</p:attrName>
                                        </p:attrNameLst>
                                      </p:cBhvr>
                                      <p:to>
                                        <p:strVal val="visible"/>
                                      </p:to>
                                    </p:set>
                                    <p:animEffect transition="in" filter="fade">
                                      <p:cBhvr>
                                        <p:cTn id="24" dur="500"/>
                                        <p:tgtEl>
                                          <p:spTgt spid="1945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459">
                                            <p:txEl>
                                              <p:pRg st="6" end="6"/>
                                            </p:txEl>
                                          </p:spTgt>
                                        </p:tgtEl>
                                        <p:attrNameLst>
                                          <p:attrName>style.visibility</p:attrName>
                                        </p:attrNameLst>
                                      </p:cBhvr>
                                      <p:to>
                                        <p:strVal val="visible"/>
                                      </p:to>
                                    </p:set>
                                    <p:animEffect transition="in" filter="fade">
                                      <p:cBhvr>
                                        <p:cTn id="27" dur="500"/>
                                        <p:tgtEl>
                                          <p:spTgt spid="19459">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9459">
                                            <p:txEl>
                                              <p:pRg st="7" end="7"/>
                                            </p:txEl>
                                          </p:spTgt>
                                        </p:tgtEl>
                                        <p:attrNameLst>
                                          <p:attrName>style.visibility</p:attrName>
                                        </p:attrNameLst>
                                      </p:cBhvr>
                                      <p:to>
                                        <p:strVal val="visible"/>
                                      </p:to>
                                    </p:set>
                                    <p:animEffect transition="in" filter="fade">
                                      <p:cBhvr>
                                        <p:cTn id="30" dur="500"/>
                                        <p:tgtEl>
                                          <p:spTgt spid="19459">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9459">
                                            <p:txEl>
                                              <p:pRg st="8" end="8"/>
                                            </p:txEl>
                                          </p:spTgt>
                                        </p:tgtEl>
                                        <p:attrNameLst>
                                          <p:attrName>style.visibility</p:attrName>
                                        </p:attrNameLst>
                                      </p:cBhvr>
                                      <p:to>
                                        <p:strVal val="visible"/>
                                      </p:to>
                                    </p:set>
                                    <p:animEffect transition="in" filter="fade">
                                      <p:cBhvr>
                                        <p:cTn id="33" dur="500"/>
                                        <p:tgtEl>
                                          <p:spTgt spid="19459">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9459">
                                            <p:txEl>
                                              <p:pRg st="9" end="9"/>
                                            </p:txEl>
                                          </p:spTgt>
                                        </p:tgtEl>
                                        <p:attrNameLst>
                                          <p:attrName>style.visibility</p:attrName>
                                        </p:attrNameLst>
                                      </p:cBhvr>
                                      <p:to>
                                        <p:strVal val="visible"/>
                                      </p:to>
                                    </p:set>
                                    <p:animEffect transition="in" filter="fade">
                                      <p:cBhvr>
                                        <p:cTn id="36" dur="500"/>
                                        <p:tgtEl>
                                          <p:spTgt spid="19459">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fade">
                                      <p:cBhvr>
                                        <p:cTn id="4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066800" y="3048000"/>
            <a:ext cx="7086600" cy="3505200"/>
          </a:xfrm>
        </p:spPr>
        <p:txBody>
          <a:bodyPr/>
          <a:lstStyle/>
          <a:p>
            <a:pPr eaLnBrk="1" hangingPunct="1"/>
            <a:r>
              <a:rPr lang="en-CA" altLang="en-US" sz="2400" dirty="0" smtClean="0">
                <a:latin typeface="Times New Roman" pitchFamily="18" charset="0"/>
              </a:rPr>
              <a:t>Behind these kings and queens were pawns, behind these temples, palaces and pyramids were the workers of the cities and the peasants of the fields of Ancient Egypt Agriculture. </a:t>
            </a:r>
          </a:p>
          <a:p>
            <a:pPr eaLnBrk="1" hangingPunct="1"/>
            <a:r>
              <a:rPr lang="en-CA" altLang="en-US" sz="2400" dirty="0" smtClean="0">
                <a:latin typeface="Times New Roman" pitchFamily="18" charset="0"/>
              </a:rPr>
              <a:t>No one really owned the land that they claimed, it was really just owned by the Pharaoh.</a:t>
            </a:r>
            <a:br>
              <a:rPr lang="en-CA" altLang="en-US" sz="2400" dirty="0" smtClean="0">
                <a:latin typeface="Times New Roman" pitchFamily="18" charset="0"/>
              </a:rPr>
            </a:br>
            <a:r>
              <a:rPr lang="en-CA" altLang="en-US" sz="2400" dirty="0" smtClean="0">
                <a:latin typeface="Times New Roman" pitchFamily="18" charset="0"/>
              </a:rPr>
              <a:t/>
            </a:r>
            <a:br>
              <a:rPr lang="en-CA" altLang="en-US" sz="2400" dirty="0" smtClean="0">
                <a:latin typeface="Times New Roman" pitchFamily="18" charset="0"/>
              </a:rPr>
            </a:br>
            <a:endParaRPr lang="en-CA" altLang="en-US" sz="2400" dirty="0" smtClean="0">
              <a:latin typeface="Times New Roman" pitchFamily="18" charset="0"/>
            </a:endParaRPr>
          </a:p>
        </p:txBody>
      </p:sp>
      <p:pic>
        <p:nvPicPr>
          <p:cNvPr id="3075" name="Picture 4" descr="life-in-ancient-egyp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4724400"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209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xEl>
                                              <p:pRg st="0" end="0"/>
                                            </p:txEl>
                                          </p:spTgt>
                                        </p:tgtEl>
                                        <p:attrNameLst>
                                          <p:attrName>style.visibility</p:attrName>
                                        </p:attrNameLst>
                                      </p:cBhvr>
                                      <p:to>
                                        <p:strVal val="visible"/>
                                      </p:to>
                                    </p:set>
                                    <p:animEffect transition="in" filter="fade">
                                      <p:cBhvr>
                                        <p:cTn id="7" dur="500"/>
                                        <p:tgtEl>
                                          <p:spTgt spid="307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xEl>
                                              <p:pRg st="1" end="1"/>
                                            </p:txEl>
                                          </p:spTgt>
                                        </p:tgtEl>
                                        <p:attrNameLst>
                                          <p:attrName>style.visibility</p:attrName>
                                        </p:attrNameLst>
                                      </p:cBhvr>
                                      <p:to>
                                        <p:strVal val="visible"/>
                                      </p:to>
                                    </p:set>
                                    <p:animEffect transition="in" filter="fade">
                                      <p:cBhvr>
                                        <p:cTn id="10" dur="500"/>
                                        <p:tgtEl>
                                          <p:spTgt spid="307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at-del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609600" y="2438400"/>
            <a:ext cx="7772400" cy="436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Tx/>
              <a:buChar char="•"/>
            </a:pPr>
            <a:r>
              <a:rPr lang="en-US" altLang="en-US" sz="2800" dirty="0">
                <a:solidFill>
                  <a:srgbClr val="000099"/>
                </a:solidFill>
              </a:rPr>
              <a:t>The Nile delta is one of  the most fertile regions on earth. Many stories of ancient Egypt  involve the Nile river and farming. From ancient to modern times, agriculture has been an important facet  of Egyptian life. Egypt has 6 million fertile acres of  the Nile delta. </a:t>
            </a:r>
          </a:p>
          <a:p>
            <a:pPr eaLnBrk="1" hangingPunct="1">
              <a:spcBef>
                <a:spcPct val="20000"/>
              </a:spcBef>
              <a:buFontTx/>
              <a:buChar char="•"/>
            </a:pPr>
            <a:r>
              <a:rPr lang="en-US" altLang="en-US" sz="2800" dirty="0">
                <a:solidFill>
                  <a:srgbClr val="000099"/>
                </a:solidFill>
              </a:rPr>
              <a:t>The Great civilization was split into two parts of the land.</a:t>
            </a:r>
            <a:endParaRPr lang="en-CA" altLang="en-US" sz="2800" dirty="0">
              <a:solidFill>
                <a:srgbClr val="000099"/>
              </a:solidFill>
            </a:endParaRPr>
          </a:p>
          <a:p>
            <a:pPr eaLnBrk="1" hangingPunct="1">
              <a:spcBef>
                <a:spcPct val="50000"/>
              </a:spcBef>
            </a:pPr>
            <a:endParaRPr lang="en-CA" altLang="en-US" sz="3200" dirty="0">
              <a:solidFill>
                <a:srgbClr val="000099"/>
              </a:solidFill>
            </a:endParaRPr>
          </a:p>
        </p:txBody>
      </p:sp>
      <p:sp>
        <p:nvSpPr>
          <p:cNvPr id="4100" name="Text Box 6"/>
          <p:cNvSpPr txBox="1">
            <a:spLocks noChangeArrowheads="1"/>
          </p:cNvSpPr>
          <p:nvPr/>
        </p:nvSpPr>
        <p:spPr bwMode="auto">
          <a:xfrm>
            <a:off x="1905000" y="381000"/>
            <a:ext cx="624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solidFill>
                  <a:srgbClr val="FF5050"/>
                </a:solidFill>
              </a:rPr>
              <a:t>Ancient Egypt farming</a:t>
            </a:r>
            <a:endParaRPr lang="en-CA" altLang="en-US" sz="2800" b="1">
              <a:solidFill>
                <a:srgbClr val="FF5050"/>
              </a:solidFill>
            </a:endParaRPr>
          </a:p>
        </p:txBody>
      </p:sp>
    </p:spTree>
    <p:extLst>
      <p:ext uri="{BB962C8B-B14F-4D97-AF65-F5344CB8AC3E}">
        <p14:creationId xmlns:p14="http://schemas.microsoft.com/office/powerpoint/2010/main" val="21124092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The Two Lands</a:t>
            </a:r>
            <a:endParaRPr lang="en-CA" altLang="en-US" smtClean="0"/>
          </a:p>
        </p:txBody>
      </p:sp>
      <p:sp>
        <p:nvSpPr>
          <p:cNvPr id="3" name="Content Placeholder 2"/>
          <p:cNvSpPr>
            <a:spLocks noGrp="1"/>
          </p:cNvSpPr>
          <p:nvPr>
            <p:ph idx="1"/>
          </p:nvPr>
        </p:nvSpPr>
        <p:spPr>
          <a:xfrm>
            <a:off x="317938" y="1509949"/>
            <a:ext cx="8229600" cy="4525963"/>
          </a:xfrm>
        </p:spPr>
        <p:txBody>
          <a:bodyPr>
            <a:normAutofit lnSpcReduction="10000"/>
          </a:bodyPr>
          <a:lstStyle/>
          <a:p>
            <a:pPr marL="0" indent="0" eaLnBrk="1" hangingPunct="1">
              <a:buFontTx/>
              <a:buNone/>
              <a:defRPr/>
            </a:pPr>
            <a:r>
              <a:rPr lang="en-US" sz="2400" u="sng" dirty="0" smtClean="0"/>
              <a:t>The Black Land</a:t>
            </a:r>
            <a:endParaRPr lang="en-CA" sz="2400" u="sng" dirty="0" smtClean="0"/>
          </a:p>
          <a:p>
            <a:pPr eaLnBrk="1" hangingPunct="1">
              <a:defRPr/>
            </a:pPr>
            <a:r>
              <a:rPr lang="en-US" sz="2400" dirty="0" smtClean="0"/>
              <a:t>The black land was the most fertile part of Egypt</a:t>
            </a:r>
          </a:p>
          <a:p>
            <a:pPr eaLnBrk="1" hangingPunct="1">
              <a:defRPr/>
            </a:pPr>
            <a:r>
              <a:rPr lang="en-US" sz="2400" dirty="0" smtClean="0"/>
              <a:t>They used this part of Egypt to grow all of there crops and this is were they had all of there lush resources</a:t>
            </a:r>
          </a:p>
          <a:p>
            <a:pPr eaLnBrk="1" hangingPunct="1">
              <a:defRPr/>
            </a:pPr>
            <a:r>
              <a:rPr lang="en-US" sz="2400" dirty="0" smtClean="0"/>
              <a:t>This was the only part of land that they could grow crops on. This is because the land was coated with a rich layer of silt that came from the Nile when </a:t>
            </a:r>
            <a:r>
              <a:rPr lang="en-US" sz="2400" dirty="0" smtClean="0"/>
              <a:t>it</a:t>
            </a:r>
            <a:r>
              <a:rPr lang="en-US" sz="2400" dirty="0" smtClean="0"/>
              <a:t> </a:t>
            </a:r>
            <a:r>
              <a:rPr lang="en-US" sz="2400" dirty="0" smtClean="0"/>
              <a:t>flooded threw</a:t>
            </a:r>
          </a:p>
          <a:p>
            <a:pPr marL="0" indent="0" eaLnBrk="1" hangingPunct="1">
              <a:buFontTx/>
              <a:buNone/>
              <a:defRPr/>
            </a:pPr>
            <a:r>
              <a:rPr lang="en-US" sz="2400" u="sng" dirty="0" smtClean="0"/>
              <a:t>The Red Land</a:t>
            </a:r>
          </a:p>
          <a:p>
            <a:pPr eaLnBrk="1" hangingPunct="1">
              <a:defRPr/>
            </a:pPr>
            <a:r>
              <a:rPr lang="en-US" sz="2400" dirty="0" smtClean="0"/>
              <a:t>The red land was the desert parts of Egypt where they got all there minerals</a:t>
            </a:r>
          </a:p>
          <a:p>
            <a:pPr eaLnBrk="1" hangingPunct="1">
              <a:defRPr/>
            </a:pPr>
            <a:r>
              <a:rPr lang="en-US" sz="2400" dirty="0" smtClean="0"/>
              <a:t>This also offered protection to them</a:t>
            </a:r>
            <a:endParaRPr lang="en-CA" sz="2400" dirty="0" smtClean="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28600"/>
            <a:ext cx="2290103"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5649"/>
            <a:ext cx="1979782" cy="131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5879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304800"/>
            <a:ext cx="8229600" cy="1143000"/>
          </a:xfrm>
        </p:spPr>
        <p:txBody>
          <a:bodyPr/>
          <a:lstStyle/>
          <a:p>
            <a:pPr eaLnBrk="1" hangingPunct="1"/>
            <a:r>
              <a:rPr lang="en-US" altLang="en-US" dirty="0" smtClean="0"/>
              <a:t>The Nile river </a:t>
            </a:r>
            <a:endParaRPr lang="en-CA" altLang="en-US" dirty="0" smtClean="0"/>
          </a:p>
        </p:txBody>
      </p:sp>
      <p:sp>
        <p:nvSpPr>
          <p:cNvPr id="7171" name="Rectangle 3"/>
          <p:cNvSpPr>
            <a:spLocks noGrp="1" noChangeArrowheads="1"/>
          </p:cNvSpPr>
          <p:nvPr>
            <p:ph type="body" idx="1"/>
          </p:nvPr>
        </p:nvSpPr>
        <p:spPr>
          <a:xfrm>
            <a:off x="457200" y="1219200"/>
            <a:ext cx="8229600" cy="4525963"/>
          </a:xfrm>
        </p:spPr>
        <p:txBody>
          <a:bodyPr/>
          <a:lstStyle/>
          <a:p>
            <a:pPr eaLnBrk="1" hangingPunct="1"/>
            <a:r>
              <a:rPr lang="en-CA" altLang="en-US" sz="2400" dirty="0" smtClean="0">
                <a:latin typeface="Times New Roman" pitchFamily="18" charset="0"/>
              </a:rPr>
              <a:t>the Nile played a major role in the building of civilizations. The civilization of ancient Egypt was indebted to the Nile River and its dependable seasonable flooding.</a:t>
            </a:r>
          </a:p>
          <a:p>
            <a:pPr eaLnBrk="1" hangingPunct="1"/>
            <a:r>
              <a:rPr lang="en-CA" altLang="en-US" sz="2400" dirty="0" smtClean="0">
                <a:latin typeface="Times New Roman" pitchFamily="18" charset="0"/>
              </a:rPr>
              <a:t> The river’s predictability and the fertile soils it provided allowed the Egyptians to build an empire on the basis of great agricultural wealth. </a:t>
            </a:r>
            <a:br>
              <a:rPr lang="en-CA" altLang="en-US" sz="2400" dirty="0" smtClean="0">
                <a:latin typeface="Times New Roman" pitchFamily="18" charset="0"/>
              </a:rPr>
            </a:br>
            <a:endParaRPr lang="en-CA" altLang="en-US" sz="2400" dirty="0" smtClean="0">
              <a:latin typeface="Times New Roman" pitchFamily="18" charset="0"/>
            </a:endParaRPr>
          </a:p>
        </p:txBody>
      </p:sp>
      <p:pic>
        <p:nvPicPr>
          <p:cNvPr id="7172" name="Picture 4" descr="nileriver%20egy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62400"/>
            <a:ext cx="624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0260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fade">
                                      <p:cBhvr>
                                        <p:cTn id="12" dur="500"/>
                                        <p:tgtEl>
                                          <p:spTgt spid="7171">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fade">
                                      <p:cBhvr>
                                        <p:cTn id="15" dur="500"/>
                                        <p:tgtEl>
                                          <p:spTgt spid="717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2"/>
                                        </p:tgtEl>
                                        <p:attrNameLst>
                                          <p:attrName>style.visibility</p:attrName>
                                        </p:attrNameLst>
                                      </p:cBhvr>
                                      <p:to>
                                        <p:strVal val="visible"/>
                                      </p:to>
                                    </p:set>
                                    <p:animEffect transition="in" filter="fade">
                                      <p:cBhvr>
                                        <p:cTn id="20"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t>How they grew crops</a:t>
            </a:r>
            <a:endParaRPr lang="en-CA" altLang="en-US" dirty="0" smtClean="0"/>
          </a:p>
        </p:txBody>
      </p:sp>
      <p:sp>
        <p:nvSpPr>
          <p:cNvPr id="3" name="Content Placeholder 2"/>
          <p:cNvSpPr>
            <a:spLocks noGrp="1"/>
          </p:cNvSpPr>
          <p:nvPr>
            <p:ph idx="1"/>
          </p:nvPr>
        </p:nvSpPr>
        <p:spPr>
          <a:xfrm>
            <a:off x="368300" y="1166977"/>
            <a:ext cx="8229600" cy="4525963"/>
          </a:xfrm>
        </p:spPr>
        <p:txBody>
          <a:bodyPr/>
          <a:lstStyle/>
          <a:p>
            <a:pPr eaLnBrk="1" hangingPunct="1">
              <a:defRPr/>
            </a:pPr>
            <a:r>
              <a:rPr lang="en-US" sz="2300" dirty="0" smtClean="0"/>
              <a:t>The Egyptians had very soft and wet soil which made growing crops easy and simple for them.</a:t>
            </a:r>
          </a:p>
          <a:p>
            <a:pPr eaLnBrk="1" hangingPunct="1">
              <a:defRPr/>
            </a:pPr>
            <a:r>
              <a:rPr lang="en-US" sz="2300" dirty="0" smtClean="0"/>
              <a:t>They would plant the seeds in the soil and would use animals to stomp on it, to churn it up</a:t>
            </a:r>
          </a:p>
          <a:p>
            <a:pPr eaLnBrk="1" hangingPunct="1">
              <a:defRPr/>
            </a:pPr>
            <a:r>
              <a:rPr lang="en-US" sz="2300" dirty="0" smtClean="0"/>
              <a:t>During the growing season the crops were cultivated</a:t>
            </a:r>
          </a:p>
          <a:p>
            <a:pPr eaLnBrk="1" hangingPunct="1">
              <a:defRPr/>
            </a:pPr>
            <a:r>
              <a:rPr lang="en-US" sz="2300" dirty="0" smtClean="0"/>
              <a:t>The Egyptians needed the right floodplain level to have successful </a:t>
            </a:r>
            <a:r>
              <a:rPr lang="en-US" sz="2300" dirty="0" smtClean="0"/>
              <a:t>harvest</a:t>
            </a:r>
          </a:p>
          <a:p>
            <a:pPr eaLnBrk="1" hangingPunct="1">
              <a:defRPr/>
            </a:pPr>
            <a:r>
              <a:rPr lang="en-US" sz="2300" dirty="0" smtClean="0"/>
              <a:t>They also used there own form of irrigation system to help with the process.</a:t>
            </a:r>
            <a:endParaRPr lang="en-US" sz="2300" dirty="0" smtClean="0"/>
          </a:p>
          <a:p>
            <a:pPr marL="0" indent="0" eaLnBrk="1" hangingPunct="1">
              <a:buFontTx/>
              <a:buNone/>
              <a:defRPr/>
            </a:pPr>
            <a:r>
              <a:rPr lang="en-US" sz="2800" dirty="0" smtClean="0"/>
              <a:t>  </a:t>
            </a:r>
            <a:endParaRPr lang="en-CA" sz="2800" dirty="0" smtClean="0"/>
          </a:p>
        </p:txBody>
      </p:sp>
      <p:pic>
        <p:nvPicPr>
          <p:cNvPr id="8197" name="Picture 5" descr="http://diggingri.files.wordpress.com/2010/03/garden_soil_lg.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510009"/>
            <a:ext cx="2686050" cy="225339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7" descr="data:image/jpeg;base64,/9j/4AAQSkZJRgABAQAAAQABAAD/2wCEAAkGBhQSERUUExQWFRUVFx8XGRgYFxgdGxgYGhwaGhsYHBggHCYeGBwkHBccHy8gIycpLCwsGB8xNTAqNScrLCkBCQoKDgwOGg8PGikkHyUsLCksLCwsLCwsLCksLCwsLCwsLCwsKSwsLCwsLCwsLCwsKSwpLCwpLCwpLCksLCwsLP/AABEIANQA7gMBIgACEQEDEQH/xAAbAAABBQEBAAAAAAAAAAAAAAACAQMEBQYAB//EAEUQAAIBAwICCAMEBwcEAQUBAAECEQADIRIxBEEFBhMiUWFxgTKRoUKxwfAUI1JigtHhBzNDcpKi8RUkU3PCY4OjstIW/8QAGQEAAwEBAQAAAAAAAAAAAAAAAAEDAgQF/8QAJxEAAgIBAwMEAwEBAAAAAAAAAAECEQMSITEyQVEEEyJhFHGB8LH/2gAMAwEAAhEDEQA/ALG912TUFtozAmNTd3fGBBPzitHqrM9YeiLVpLNxECdneSYG6k8/HIGTWg4zjFtmGOeSjLH2/nUIyavUzrkk60odA8qjX+OVDGWY4Crkz+FN9nduHP6lPAfGff7NZDrT0Qut4dgqaMZO6gnHiT+AouUuDDqK3Nh+h3rv95qtofsL8R9W5egqTa4QWxCJA9M+53NeXX+hYkqAMkQSdvLzp2zwFwaXVACG5k/OJyB862sVb9yXvWekgyJjn91df4Rbg03EDCZEjPqDup9DWPtcDcOkhyY33UGTPI5zUzs7hUyYJn4Xcct5FGnyPWWb9WApJtmQTLJcLwcQIur3ljwIYeM1WXejl4bXcFprZicsrJ3ZcBWVQJLIgyAe95VnWvXizaLrnOALtwb8okbbVZpx19UB1XgY37ZvxP0pe14D3V3H7BhFBMkKATvMACfpSOTUR+IKyxVyT5jcnGQaa43jGQq1s9pbZFaSsFZmVMEZDAiY8K4Zekmi69RAnvMcqUW81BtccxH93P8AlZTPlmIoz0kB8Vu4v8E/UGoPBkXYqssH3JZQ13Z1G/6ta5sR6qw/CnP0+3v2i+5rDhJdjWqPkMW64pTZ4+yf8VP9QFcnF2+VxD/EP50U/AWh7RShKBuOT/y2/wDWn86H9Ktg5uJ/rX+dLS/AWh9ab4i3BtsdhdSf8rtob6OaNekbO3a2p/zj+dJxXGW2U2zcUSBuYAnIz7TgHatwjLUnRmTVckbierly5eclgts2wGmdiBqz8Kw6tznFWR4droQWwCoEdqZ04GltK4LEgKd9MiJpTe4R3Fy7fsuwmFDHSNTFjK7uZY7j2qxXpfh4/vkj1P8AKvRULW5zuSQvBdHpaB0iW5u3xN7/AGR+6IFSQh51Dfpawf8AGWPf+WKBen7GwvKY8Ax+5aolRm7J5FAd4qI3TdqPj/2v/wDzQN07aHMnlhLh/wDjQFk4nNVXTyXii9gqM4bIcsBpg57p3mPrQXOtdgGNTSMYtPv/AKayXX/pi3f4e2EZ5FyfhZcaSJyM+3nWWOzb9I9H8TfXS66VBBgaYJBkZ1SKkcDwt+0SRYBYnLE94+84rQXrOoEeNP1X2ldhrdUUp4i6B3reSMBSTt4+E8qp+lOGu3GlbRzEgq32c/Sth2YNNuvga1p+zL3MtwvQbkEvbAicA5J8NtvOonGLctsJtGCNQyNvOAQK2xM0G07+nKjfyZ0oxbcaAMo23t47Rypk8fP2SPlW6WczP53pezpVLyFI87sKqsTpic7iZJ3HlH1NSG4hW2LSuY0+G5rdtZB5D5UDWAcFQfYfyo+XkNMTzy4Q4yGIkfZ/rv51BTggxbUjwZEgZIPKPDyr0/8AQbcZtp/pH8qZbouxObVuf8i0XIWhHm/C21tMdIuKuDBVskTHI4zUkcWnjkzvO8+db3/pVrVPZpER8IncHl+c04ei7RMm2vjOeeadsNCMKSpmSvgQWAP5FMcWLbASylo8eeY+XhW7/wCjWZ/uxPq386AdAWRkJ82+uZpWw0I83PQiMQQZ5wBI29anf9GsxBAgiMz788VuW6MtgmAc+n3RUe51fstkrn+Hn7VnV9D9v7MRxPVy0xhQAPKN6Jeq9oESGIiTmB8hy3rXv1btMVAJUKMQqeM5MZ3oL3VO2wgs3ltiKLvsGgzlngUtk6EAnnHhGZ9c0+1tpkA8vLY71a2eplvmT7j64NG3Uq14n5f1pqT8GdBUmzJzty3nczPlTV63C7YON/Y5q6bqbaiNTfNh74YUn/8AkRGLrbgz3piNviyPI0an4HoKI2SEEZjaitMQNiN6vH6sEn+8n1B/BqQ9WCGJ1IfZz4/vRRrfgPb+ymQkHYxM0jzHMTy+77qtr3VtjADIuOSHP8qAdVGO9wHOMMPxo1fQaChu2CASCJmAI5+v52qVwPQ9u8oW/BUSRMgKRGPr41anqq2YuLPo2PrVN1q4O5w1lSoS6TcAhreoAaWMhTt6+fnWZy2HGFM9LFGq03bvLJGpZUCRIkTsSOU+dPTvESPHaR4/iKtZow/WbrldXijw9m4loIwRmIDMWgTEmAATHjgms1wX9oF61fBa7dvJr0sr6Y0SRqWBhpHpGPTuPtvbu3Ld0jtNep9u+0khwdyDqJHrUTo3qubzlLTAMZJ1t3dAAOPtagc7GQfKuWOS5Uy08bUU0etdGdILfs27yTouLqE7jkQfAggj2qVrEVS9UuhTwtjsDcW4dZcAY06oJUAkkiQT7mrgWs102QCWiiiAgE0ltpzTAEmuiucxQKJ54rLYwmFADRiOVcbdMQkGu5/jRClK+tIAYoYonXGCRtmJ+YO4+VRrnGFP7xIGwZTKnxHireR3iASaTdcjSse0eVC1kU6IjBwcg+M86Unyp0Ax2Q2pCtO6jQkGlQAFI2riKPs6RlNADTW6Qp90U4wpXEUANKK5jXE1wigQ2wpRThahL0DGjWU/tH4kpYtlSVm5uN/hbFa5yNMj+vyrNdfLAeygP7c/7TU59I0W/WDo0rq4q03Z3LaktiQ4UcxnMCMggiJ2kQ+pPT4ZGtXCNWo3A5IHaFyS0jfVJ38IHKtWQDvtzrz3o+2tq7xPDOu6ObZ5rctq7IQ24lfnApT+Mk0Vh8otMe6yddu1DWrVtTbYaS7iWYb91fsCcgnOJxWTD5nfFSCO0yN4mOXLM/Z354zvUdec+MVyyk5bs6oxUdkGyBjAE+ECST5DefStr1H6wM5Ni65bE2mYySB8VuT8UDvCcwGHhWf6rj/vLB2hw3yBj6xU3rP0OeEvLes4ts4Zf/p3AZ0/5Scjy1DkK1jbj8kYyVJ6WeimgQQCfz4RTXR3Hi9aS4BAcTHgZgj2IIqS+a7udzi42Ae1I86C3ZMedPBKUNTruBGQd703p4iiYUJBpJUJnfn2rm2rtB5VwT35UwAmlKgiMEcwfztRRSKaAIKjsCFj9W2FJPwE7Kf3SdjyJg7ipVh9Uzggkfy+hBpeIsq66W2ON/b396g8IxtO1ps4DKx+0Phlv3hgHxgGpdL+jfJOH5PlXH8/n2oQ0b+/86Wc/OtpmaAN3l+fD8aXTQX7ZwVALLMDxB3X5fUCnmWiwI7rSkfWjIzSCmIb0zSmk+0fCiBpAVR6Ysni/wBGe6yMdIGlSAzuCQpuwdBiIURPjyqx4/hTaU3FLMi5dWyQs5dTv3dypmQDEEZwvWvoZrd65e7W0AxFxQ1wC5ONkI70EYjkBWqsdfOFu2WL3NDshDIVchWKkEBgpBUnYzzzUlPdplnDZNE27Mx7Hz/pVL1kTVZGQO+NwfBqlWOlF7AXJVtK4KsCpYKJXViG8mAgGds0xe6T/SEB4cBxgszEqFMHuebePhHnRJpqjKizTAViOvnRLLcF9JC3AFYj7NxRAP8AEv1U+Nbk7UxdtdpKsFa2whlI3B3n6EcwRVMkdSoIS0uzGf2d8IHvXdQBXsdJBGIdlBHoQprM8Tb0u6NMo7JqO/dJXveIxvuK9O6E6vpwrXShZhcjDRKhdWAR8WW3Occ6zvSPVc3OOuajptu6vI+I9pA0jkvfkajtIMGa5pY2oJF45E5NkTqXwLLca+y/qrY0s/JS4gH2kEkbBpq3/tAEWLYGzXc/wqx9NyN6seK6ttw5F3hFXujv2IJR1HgDlm3nnmRBkNlun+lV4kcPZt6pV2U6txrKognZiF5jy8afTBxYk9UlI1nVq12fB2JMSs5/fYsB9RVjcuMAQoBaMA4E+EiiPDLp0gDSBpjlpGAPkKjWiQezYzAlG5lfA+LLG/MV08JI527dg2ulAWU/YbuSd0uD7LeoiD5GnXvlLoDHuPhcDuMORPMNvnmDUe8i9qqsJW+NDD98ZVvI4j1Io+HJuoUeCVYofbZvmPpS1MKHlvE3dK7ASx9cKo8zv6Ci4biDcLQBoB0qRuxHxH0kwPQ1WdHXyvC3WPxhmB8RhQPkpFS+kbnZcOAmCQETyLADV7ZalYUO8JxetrkAaFbSrTl2HxmNgoOJ5waDo+67u747Id23jLEfHcJ8J7qjyJO+GekVFrhwiYEC2vpGT6mPrVlaQKAq7KNI9qaAXTQA5/PP/inCKbaBWxCHPtUHjr2VYDKHPmpw6/KG/hFTTdpu9b9c75/PpjxrE90NcnEY9fTb1rkblzpjhDCaD9g6JPMbqfdY95p9QOVYTvcbQHG8Ro0HfU4U+Uzn0xT1xtIkkADJJwABuSTsMb0PFW9aFRiRvUHrL0kOHs9qU7QK6dyR3iSYBkHAMMf8tUe25nkf/ScagHKftC3c0x4zp289qNTIBBBBEgg4M+fhR9XusK8ZbLqGVkOl1YgkHkwIJBUwYPlQXU7O6y4CtDqOQJJDge8NHi5pJ3uOjjvUbpHihatPcJA0KTJ8dlHzIqU2PaqLrlcA4bSzKod1Us2wjvE+o0z7USdJhFWzzq+jEh3ks/f1Nu+SC08+8CPagLY+p9q1/Wfojs+j+G/atQrHyuKzt7B/vNZAW9S+UQT5HnXDKOl0zuhJNFx0MT+j8VbcaVhXc5lDbLARyLMWCQf2vWtF1L4Qpw2p/wDEcuP8sBZ9yp+lUvSHQ1x+OuWJyxVmKiFAIDFo8ASY8TFbW/aCIqp3QvdA/dAgVbGt7IZHtRbA0i8opRSqK7DnCe5pUsZMCY8fIfdQ2uBAt/rYJuT2nq4G3MBdKqPDBqo6e6wJZuWUedLNqeBMBRgRie8VJo7XWrh7zaS7kfs9mQG9eQX1OSfnGc43yUUHVl5wbsJVpMRD47w8/wB4c4xmR4DJdJdViLzcRbZrjJeNxkIA1RDnTAwQTEcwvjvaP184RSRNzBIMWjiMHn5fSpvR17UmufiJcjmpclwDncAge1L4z2sPlHeg+C4tbiK6GVYSP5Hz5e1Ruk+HYrKDvKZEEA+gOwOAROMVETiBw/FaP8PiO+B+zckgx5EgY8x4Vc6ZraepUzLVMy/F9JdosEHUhkkYI2OVOVMgGPLwptOsAS8WYoO0xk6RqETI+xJM52OrYGrLp23qGkBJA1uzAHSgO2r7MwTvsp8aw17izxlzWdTO7Bba6RpFsmANROJHeONyZ8uecnFlYR1Gqfi5F1UOGMNGcjODscNB9KJ+sdi9ctqLihLZBOZY6YIAUbk6RtMCZqr6W/V2U4RLYEhoIcMdIPf2jLT8iRGKzhtTtgg+I3B8doxWXkaNRxarN7+ktxt5QikWbZljznxaMAkCAvIEk1o1Tz51jOD4q5xD2+yDlQ4P6pOztWgCCST8Ix6lpjNbfTJkV0Y3dsjNVsN03eQc/anDk+U0BOY5b/k8qqYGlUA7becmKK8JHh60RGZ/PzpII3rNDMXe6Yu8Nxbh++pgExHckkEeazz8K2SAEAgysTPj5zVd0x0cjqpdZVWGoScBjpJB5EapnyrLcUvEdHMTbabDNuRKGeTj7DYiRiuZN4274LUprbk3oNVHWXoduJs6VaGVtYB+E8jqxiASQapeI/tBAtrotd4zILCFjHIZnkazfSXSXEcSgbtmYEkm3bDEIJjvQNPPnyFUnli1Qo45J2WPQ/Sp6N4lhcAdWUK4turb95WU7EjODGGPlVl0l/aFbuMvZ27ihSTrJtkkGARo2O37QzzFYa6xYzABxyxAAG3tSBSdURtz8TgAeJ5/OuZTaVI6HBP5M9X6P47tFUmO8guIwBC3EP2gDlSDhkJOkxkgg0z0/wBEjiLDIB3x3kzH6wAgSfAzFSeC4A27Vm2WkWECrAA+zpM7lt/GJgxTxO8V21a3OK6exmOqPWJStu3fuC29guCXgHSEIUEHciWTx7o8ak9I9XUuW2vG2Edv1qIq6NNq33tbqpALOORH2gORNB0h1XtcVxa5KHs9d0rEsJCrE4DHI1eEYkVqLHRotqURS1pho0ySyrGmFknUuSdMzLGJmKkot8lW0uCK1kC4zYk7mBkDYE7kCTHrUW80LJ8Y++g4PigbQ1ESg0Mf3rfdefDafei4ldSY8Zx6GtWnwYouKG5c0gnkBRTUHpS/3WTxQtPp5fX2reSWmLYoq2YfrZxbPfAIgKiwPHVLE++38NTeg+HC29cSSQeZETED0Jz5ih628NKLc20Hs4/d3nzAJA/i+bfVYFw9vMKQ4ztPdJ8+WK8mTco2dy6So41D2jyM62nlMnb3mttwvGSpuWjqDQ65A8QQfSII8jWa6d4MkC4AdcarvgFJAUkctz7Hypzq/wASdDoMydjyD4kfxAn+KsydqxtWi3vv2lwO7amtBYgfFH6wnw+0PlWr4jiFRXdjCqCxPlvIrH3mC3XYbY0L+2QoVlHmDFaXom4XsjWAQy7EgxyNth5fdg7Z7fTTbtHNlXBk+snSwucPpQy19puQD3UmNPvpCDxAY0z1QtoGe67KOzXEkCAZDP6CNPua0fF9U7U6ke5bYCBBVoHkGE8/GqPpDq+1oOASbZyGxgyD31A8doMHG00ThJO2UjKLVIpOmuJN687N4wgg4QEhQMDfc4mTUMDFWC8KCdFwrbYjuMJ0k7gz9kHIO+knO1M8VwJE6ZgJ8S6T3pI5MZXB7w8Nqju9yyaWwzwvFMja0ZkaDDIYM+fiJ3B3rc9FderTIBfBV9pVGYHz0qDGeQn0FYI7DyGPSiTfNajkceDMsalyer8B03w94xavIx/ZmG/0NDfSpRXMGvIbiKRDLqnI72303qy4DrHesN3LhdBulzvewJMqfQx5V0R9R5RzyweD0o2q7lFZfh/7QrRH6y3cTzGlgfaQfpU+31u4Y57Q+hRsb+Xl+ZqyyRfci4SXYsr9oOCGyDj51X8d1hsWm7J9TMTpKi2WGc5nBEc8zUC/17sCdK3X8O6FHrJMj5VXcd13ZwVWykED4+9sZyBE1iWWK4ZSOKT7Dq3ui7RJe2EIJOm4jtGfsqSyjxzG/tR8X/aFaTuWrNxvAd1RB8l1Yis2/SjaxcVLQaRvbDDH+aY9RU/o3rg9q4DdFsocEJZRWG+Qwjn9k+OIqKy9uP4VeJ88/wBMt0leBuFlTswxkIJI8wCcxOakdG8Obt1ECu2pgSoy0Y1kRHIE+lej9YOjV4vhxpbfTdtnxMc/VSQf6VK6A6uLwwZUMMfieAbjDw1xCLz0qPOSaftOzPuqiUzzkZByD4g5oQAPKkW0LbMg+FTK5JgP3ok5Pe171D6XuRZuRuRoB83On6Sa6ZSpWc6VuipXrKnDHtmR3biE1ADSAE1HSCTt3AhwDMmoHTvT/EXrBfWbajTrt25A0vvqb4mgldiBviovH8ML3HLaPwDRbjPwKuoj5SKtrlpNN5W+G5KkeAYCB5kT9BXmSzy2XY61BLcp+gLxHDXVBKgXARGO6QCc+qn+ux0PSfErbsqdu8BuQchiPHzxWY6qn+/RjBa0CP8AMjQfqw/IpOuF49ge8R+uCgcoCvnaJny5URbjMWSj0JWJnB+R9qY4/hp0nxVlI8iOf55VZkRVX0r8RZp0qkAycs2DgeA++u31CrGQx9RW3ejzcti0w+K2yTOAYXSfmy1nOrlwpcczBVZPswDD5E/KtU9vD94WwWlmP7MCTP52NZroi5PGfqwQHLYgYRsiZwMgbxExXnx4OtcM0l3htTtpWTcXQZyNOzY+k+IrJdH2Tav3EmSoK6hkEBlIbzkZ960XF9KapS1219wINtFIQECG1MQBvO01WDo/im4heIe1pzDAFY0BdJAXUT8Jj5UKOzEmWvFqpZVuqVAYtbdScE7E4hcmc4MZqz6F4jTqDGWuXGzESwAG3pUC3xhdpB3txE41AwZHKj6MdmZMQFLE84fHd9JaR75xFLDPRNUZkrRpmEiohtSOUef3EeFSUuSJ+f4igIr2eTj4MX030KQSAR2TTpET3zupbcbSOZznFM9CcUHHYvgp8PjjdJ3jYjznlWt43htaMv7Q+Tcj7EA+1YLiiVdbgEFsnyuJgj54rgyx0S+jtxS1rfkDpjgtFwxEHw2kbx9D71DJ5ePhV70rbDqHXa4ur+NQA3zTSf4WrPADUfAQPxqRZO0Gx8TSFY5DPPmf+PxNGgz+PjSapmgBrV40pOdqX2pHHlQIQtQhvOiIFJpE0DELTSxMeAgnbafOhufWnLfBO9u4wHdtrqY4gYwM7yaOQex6V0KhHC2B4W1+on8avL64nYjY1V8KALaEbaVj0AEVYC4HIj4Rn1r0VxR5z5siccO8jba00n1U6h57M/y51mOL6SZuFggau0AEeCy0/SK2PSI/VljnR3/Zfi/2lh71h+2tkkg4M6MQcggn3aMeAO0xXL6mTi0VxKyJaJHGXWidBc+zaVPpg1Z39AOskaWPd39gT6R8vWq1het8ReuLbS4lxiIZlymoFSDuDC+B54qc3FhrbI9m7bBzDgESSJhg3e5nauGaLlO7dj0i2nAZjy5XV2jyb7qe65cMv6PiTPETG8DQZzzz91R+nuAua7bqpYgaQywT3SCkjfBLCTvTPTvE3LthRdsFe+DIbSpOkgiGGDttNUju0zM+k9T0/SqDirp/XW7jZkG3jcEhQsbEifvPKtARB5n8PKqTiroaTpUnteyBgfCYJ95EfhvXd6rpIY+SuucK3Ez2lwLZ27NAQzFSvxOTkY5AfF70/wAMyWC6xoUkFRBiCBufcbnfzqRZ4A4Agr2pJzjSCefj5YzS8fe/Uu9thlhJiYAIUjwOQfD1G9cKTovfYcF4K925nSVXI2nI3jaQZ39ubV0slpj9pjMeZwo9qfFkBF0/4kHRvtksATtkY22O9N/pQuOdQGlHlZ8QMepk/QUpf7+iRB42xpRiD3tILAeM5bynH5FP8TaZcIIZpJI5HAaYxO3zNBeuksxkAC4Q0T8JWJODMTiOZ9qevcXBJ8QNa7RuNXrjykafCpUaJnRt9VK2hJ7pbJJyDn5zPsasWFUQOhy4O9skZJ23nwG2RM+WSbfheI121bYlZjwPMfOvS9LktaXyc+SPcK+lZLrB0ce8VGHYMP8A2HBHlqmR4knnE6+ZGaq+I4pVNzUAy2VXuESHuXQQix6f/tPKq5oqSDFJxexlOhbwZWs3TpHxK0fCVkz7SQR+y1Vt7ge0abA1Mx7yBgSAdoAJzgmpvSPRTi12yZJuC2oyXZl3ZY5Bg0E+B3qLw2lLy3Li9kwyGgjGxOiNs5g8ttq468nXd7ogX1YGDiDUu30bcIGnIIGYPMAnEbT9wqX1l6MKNabftk1jeTnmCAQe8MeEVu+hrn6i0RsbSn/aK3DHqbRmeTSk0ef2+h7u0H/S3h4x+Yp09XruO63+hvPyr0fUedAHJwKr+MvJL8h+DzS70KUBLyAsSdJgTtOMZoOL6MuW7YuQNMgScTyMftQfCtl1n4jTwDCc8ReAHmquP/hZHzrKdLFhZ4ZPBC5HhreV8xgGoygostGbkiquA+o2BGx/PhWl6LtKOi+IhpLBpH7OFgR4kSfSq3oS/ZDm3fWbVwEFgp1o0wjoeYG5xsTvEVJ4roq7wz3bGtWR0gmMOrDDDOCPWN9xRBd0KbvYvz0s1ro+3eEEhbe8xuFIMZ5fWu6sdZbvEFwVt21RRlVJMmYEsTiAaiIAejjbOQpA/wB4b8ak9VbKqlwqBlh9F/rXSlK1+jnbjTKXrh0rxIuvaa8/ZMJULCgoRBB0gaoMgz5Vd8Sq9javgA6grNI5uqgE+MHEec1E668EXS24juMR7MAfvSn+jbhPAoNyBpwf2WIA+UVDLDqv+G4ytJof6UsqdAj7SxiMDV4D85oemGhFBwS3OM7mD+Y9KIXf1qW42hp9Jx9QPanLl+XdSNiIPtGRyP8AWCRXHVp2asjW1AugnmunaeeRH4efqapunk7jEyR2igSTgaW5yfCrvh+ILG4IxaZQuNzgN7HPpmaqOsoBswjSWu6pEYXSeXq0fw0Q6kht7G/FZdQDdZA2FuS0zkzkZOwGCfwrRq5Ez7Vk7pNvUDm6SX8iGP3Rmu71e6RLEXXDuytoOQTKkYwTMeZxTHBFTaNuJJUkr+yTkenI/Kh6MAmGabh70mYBM6QMwJAO3I+YomtAE3F7pU6WHKIyPPSIz5RNcqkUaHtYPEvtCCPQH/n6VEu8PuMEm59AR8zkH85c4viyUuR3W7TQCIO5Hl4HwxNPcReK3AIwQWk8mgiP6/yrLSYLYBbSoSjmTduGIDT4jbIgb5/nTVq1quXBg/qwMDYiROfCJ5/cA5etFuJt4xpLc9sCY25x71I4htPaNpEkBQfHLRjnjSaKsBixww06XbIUISJwxyQd/EZ/nQLfa2LephklSJkiTgT/AKfL50XRrG2WRhpedRJnvExmYEjlHuN6BCWDW3wxOJ+XKJ9R4UtWnePIV5Lkisz1jJFmVPeu37jLnEW0FoE+64/zGrO1xrq5UmeyTb9o8m8tuf8AUwOw/SH4ZSh7G0FR2Yx3tIuPjcy0CRifSu15lkjXcnGGmVsr+tN5rR4fh0YzZtLIXJLkCPWYn3mj6b6L7OxbuEntLd3Q+O73+8hjw7un11eNPcP/ANz0leuAyts8/EAIo8hMn+GtB0gilbqsJD2WMfvWu8PfvH5U9Gq2a1aaRlus9zteH4S8Mga0b91zoYL/ALWjyitT0LH6NYg47JfoI/pWb6tcKLvD3rLCRcUsJ/8AJb0EN/8AkX/RFXHVS8TwqA4a2zIR4EGY+taxP5X5QsnFeGW1wYoHeBIyYwPFjhR8yKcdvHNVfTfSJs22cfEuE/8Aa4Kp/pXU/sKvKVKyMY26KHrOxv8AE2uFtGRa02QRkG4wAY/wgAH/ACtUE2f0vjLuj4dWlTyFq2dE+8fNqndAcL+j2bnFtuqlbUySbrd0t7E6Z/8AYeVWHUro/RaN05a7seegEx8zLfKuRR1vfvv/AA6XLQtu3/QumehUa2AF71hdSbZtknUhgZ0t3h/nPiajcS3acKjn4rT6Z/dYyPrV+7gPbk7uUPmGVsfNR8qy9lQE4yyT8JUiMQq3AB7kSKvKkQjbGv0gLw94T9pDA8zG3yq56s/3GogiXODvAgT9DVVx4S3wit8JuaFz+4CAR6iPXFXfQ1sLw9oCTKBpO/elvxog3Y5VQz1ltTwz4BiGg/umonQY0cKARks31g/LB+VWXH3RoIY4I0/PGw9fuqvdxKgQFCiAeX4yajnlvsOHA5p/Xo0SSp8vAmPlHOiuiL0xvnbGJk/Ie3hmi4njAGtpBOon2EZx4RTN/g7l1hqGldUESMzJG3Kfb1rja8FUxq3eCXLgiReuCM5iCxEbn4gPzJpOmm/7QGdr2k+ulvDfY7eXlV3xlvTdtm5tqJ8TEAZM842/kaq+uFtuwS43dLXO6g5LpPz5CdzA2iiEXq37Ck9jeXCcx8vwqh4i2hvKxZRPdYT8h8yB5TS3uJ4nLL2WmNiSTjfOnam7K3bgg9iC2PhMmRMzyNejmxymtiMJJEpLQ7VpwpQZEYg4O/I525edRbfGEg2gh1ZJ9Wydth7T6zmdwti4QS3ZltMLpECP+aj/APSr+sMOxkDTkNEbwfPz3rl/Hn2K60MOjIpiD+tUxBkFRJz86lrxq3pBJUwNht7E7Y3pz/p96QYs4JbZtzvGdqD9AugkhbQLCCf5Yx4Vn2MkQ1xYnEceZUL8UFDj7UqZHlC/7hTdrjdMC4GxgloIfaAYHIkHbYbVJTh7wMi3ZnYmSD78ztXcT25wbdo//cOfYmn7M0rFrRH4/jLZAIaDuhGZwCeWRyzjzFEnTCPhrewLTPhksNj+INAOAfUCLCTn/EB9zM586kXlulSP0cR/7F+6Ix+FZ9nI9x6ojdpg7F51Ygd47HxxkwPIfWmLlwW5tkkl5KACSV5n90g+NDc6KaSVtPkZ03FGTiIIzjHnM5rmt3gwJsXCRz1efkD6c5FY9ifg1rj5F6LvsgK6RKjTqM6iMkTjO55in7HE6ltyz6kDGMENKlWDHeIb51Fm9kiw8nG+ZHwk4zBn1EUdlr6yf0Z9TDvd5Y9sY5/kVqMMq8ibiD0Xw4t3ALRIQFm1Eg/EkMATgCcjfaj4ZU4XWUJYPc7ynAUsxMjwIUxHkKS+GICrw11FHgwM+pK/dTF+4dDKLFwE4yAY8OXLy8a045Y8BcWWt3poB4KExs0iD+f51neOtvee2HIVFMgtPxvBuXHHMbx5AAb0/acrIFm9kQcf0HMmn3LOubV6PALuRuYO25xSbzS5CLhHgDpy92llLNiQlsTqMSwwA0eOS3uTVvw/StoqoWVCiADvAhR/zVabhWIs3APDsjOY56t/WlLp/wCK4Dn/AAyP6T9c1SMsyd0ZloaoseJ49AUn9qZ5CAf51nxbDPddWjtTBJGAJxBmNU5jbbIxM5yCPgfkfhY89oM/Oa62FB1dlcMnHdOMfTam3llyhJxRUXeju3w11VRJ0qowB4zOTzOOdXSca0qBGhYH8IER+fCue2pOVuTM/CSPed/u8qH9IUthHIHLQw9yIyB4Visg3KLGrx1uZaO6dOwycEj5zHPaopcwhJBbVnbPvMbD61Nfid+4TIj4eVNEljLW87THoB4UKE7sNUeAnb9bbIHucff5DbY+VP8AF9KD/DGsk6h6rt7A/eZqPZ4RWJaCpwRJ8J5e2xpL/GQ4BB0NzhpPry+nhWHGXZDtBdH8SzNNzSNAb5EeB3yBOdpqu6z9IJ2K3X1gFwoVCJXuk5kRnfHlUniDbJjVAE8yGPntCxvHOoV7o9eJm0twAjTcJ3kgMpxj9oem1ajGS5Qm1RfWL51HI0sCQViJJiMYkfgal6CQpXvEfa5nHh5xUHhQrOZJBVREHAImc8wcGPSp7AQARLRAydzGY2nG+9dkZ1TZJxGLdw27bdmoa5pi1akS0ZMZBIGqSJ2FWQ4shRqADADWAcLIyfPIiKp+O4ZdQYnToViGG6lgVafb5RTnD2iNCnVcJlNcEd0SQzZPwhgB7U3JxpIS3LqyxIyIn125UKCDG9N2iEUicCcsfDck04LwInG2POdo9aryIcE4pniVlhnl6UNu5LEMCIg8s4Hyg4I86NjJ/nSaUkHB3DiBy86fY02IFK1yQYppUhBKw2EUjXBzNN2VkzyFdeiRSvawCmf6Vy+tAlym2uT5UalVjoeZqCKJHEUhNMQF3eRH5++nQ0Ry9+VNavzNKr/Wlshj3bUL3JjegFcRWkIUXaEvQtXXBQIR28qa1mjAruzpMBntJ/P30LJODz86fa3HgceFM6dQg8z86mzaODnxHr+c0SEzuPlmiW35UaCN6FELAvTuTUO8SwzGD5+dS7wxUcj8/OhoRX2bgllgqGxpBiAYz9BVrYwCTuPhnxAqou3SjFgveJVRMwZzI51ZM+kkuTpJLDwGAI+c/kVzY38v0VlwE5KgnALmfnuPkdqPgbGkO2onUcTgKANvnmfOowJJ1bZwPD+e1SeKtIyFXTVbI7wkjAgjIzM1eNO5dl/rJvbYreLXtuKQFNNuyrkXGcabpdV7qmY0zvv8OwxUxuPKWiWYM0AgqRHlHI+GIk4iqfi+rC32aAQgshFAiFIOFReY0jbxOaU8GL3DtFxNHZ2TbFw6SjqSW1kbAgxA86wpOX9CqNB0RJtBj9rK4yF8G/ekGYxUvbNRbfSNnT3bilQQs5AnkJiJxT63JyMjxB+lXVJUhbjxOab8fxopzSmtCEDHwpGOMgTSg0rHHjTENK3gKaXY1IUDyoUsj2rDVmlsLbEAelcWFGLY5ikLCtUIbcZobZANONQKkfKlQzg9EXrioFKaZkbbPpXFs+lFp8qQrTAENSk0sbUhFAHE0j/XlSmK4fSgBlGNGfWuemxWRiuabK496K4aEnFADFncCeX5NAGJulTtjHqBJ9a6urhjw/2dDJF99LGAMDHypy+sss5murq6p9Mv2Rjyh3iDpSVxGffxqj6UtLI7ow2rbdgAoY+JAwJ2rq6p5jUCk6XYspk/aA/GnOpPFsvEhAe69tiRylQCCPA8vQ11dUcfUjpl0M3dzc02xlR6V1dXczjQCbx40URtj0rq6srgYiHbzpzVyrq6mhMQrG1KOVLXVoQKtMGnNAO9JXUwOJpKWuoQgaG42VHjP0/5rq6kMQmgrq6mI40XKkrqAAY5oGNdXVljQJ8aIZxSV1C4Gf/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648200"/>
            <a:ext cx="5062924"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0" descr="data:image/jpeg;base64,/9j/4AAQSkZJRgABAQAAAQABAAD/2wCEAAkGBhQSERUUExQWFRUVFx8XGRgYFxgdGxgYGhwaGhsYHBggHCYeGBwkHBccHy8gIycpLCwsGB8xNTAqNScrLCkBCQoKDgwOGg8PGikkHyUsLCksLCwsLCwsLCksLCwsLCwsLCwsKSwsLCwsLCwsLCwsKSwpLCwpLCwpLCksLCwsLP/AABEIANQA7gMBIgACEQEDEQH/xAAbAAABBQEBAAAAAAAAAAAAAAACAQMEBQYAB//EAEUQAAIBAwICCAMEBwcEAQUBAAECEQADIRIxBEEFBhMiUWFxgTKRoUKxwfAUI1JigtHhBzNDcpKi8RUkU3PCY4OjstIW/8QAGQEAAwEBAQAAAAAAAAAAAAAAAAEDAgQF/8QAJxEAAgIBAwMEAwEBAAAAAAAAAAECEQMSITEyQVEEEyJhFHGB8LH/2gAMAwEAAhEDEQA/ALG912TUFtozAmNTd3fGBBPzitHqrM9YeiLVpLNxECdneSYG6k8/HIGTWg4zjFtmGOeSjLH2/nUIyavUzrkk60odA8qjX+OVDGWY4Crkz+FN9nduHP6lPAfGff7NZDrT0Qut4dgqaMZO6gnHiT+AouUuDDqK3Nh+h3rv95qtofsL8R9W5egqTa4QWxCJA9M+53NeXX+hYkqAMkQSdvLzp2zwFwaXVACG5k/OJyB862sVb9yXvWekgyJjn91df4Rbg03EDCZEjPqDup9DWPtcDcOkhyY33UGTPI5zUzs7hUyYJn4Xcct5FGnyPWWb9WApJtmQTLJcLwcQIur3ljwIYeM1WXejl4bXcFprZicsrJ3ZcBWVQJLIgyAe95VnWvXizaLrnOALtwb8okbbVZpx19UB1XgY37ZvxP0pe14D3V3H7BhFBMkKATvMACfpSOTUR+IKyxVyT5jcnGQaa43jGQq1s9pbZFaSsFZmVMEZDAiY8K4Zekmi69RAnvMcqUW81BtccxH93P8AlZTPlmIoz0kB8Vu4v8E/UGoPBkXYqssH3JZQ13Z1G/6ta5sR6qw/CnP0+3v2i+5rDhJdjWqPkMW64pTZ4+yf8VP9QFcnF2+VxD/EP50U/AWh7RShKBuOT/y2/wDWn86H9Ktg5uJ/rX+dLS/AWh9ab4i3BtsdhdSf8rtob6OaNekbO3a2p/zj+dJxXGW2U2zcUSBuYAnIz7TgHatwjLUnRmTVckbierly5eclgts2wGmdiBqz8Kw6tznFWR4droQWwCoEdqZ04GltK4LEgKd9MiJpTe4R3Fy7fsuwmFDHSNTFjK7uZY7j2qxXpfh4/vkj1P8AKvRULW5zuSQvBdHpaB0iW5u3xN7/AGR+6IFSQh51Dfpawf8AGWPf+WKBen7GwvKY8Ax+5aolRm7J5FAd4qI3TdqPj/2v/wDzQN07aHMnlhLh/wDjQFk4nNVXTyXii9gqM4bIcsBpg57p3mPrQXOtdgGNTSMYtPv/AKayXX/pi3f4e2EZ5FyfhZcaSJyM+3nWWOzb9I9H8TfXS66VBBgaYJBkZ1SKkcDwt+0SRYBYnLE94+84rQXrOoEeNP1X2ldhrdUUp4i6B3reSMBSTt4+E8qp+lOGu3GlbRzEgq32c/Sth2YNNuvga1p+zL3MtwvQbkEvbAicA5J8NtvOonGLctsJtGCNQyNvOAQK2xM0G07+nKjfyZ0oxbcaAMo23t47Rypk8fP2SPlW6WczP53pezpVLyFI87sKqsTpic7iZJ3HlH1NSG4hW2LSuY0+G5rdtZB5D5UDWAcFQfYfyo+XkNMTzy4Q4yGIkfZ/rv51BTggxbUjwZEgZIPKPDyr0/8AQbcZtp/pH8qZbouxObVuf8i0XIWhHm/C21tMdIuKuDBVskTHI4zUkcWnjkzvO8+db3/pVrVPZpER8IncHl+c04ei7RMm2vjOeeadsNCMKSpmSvgQWAP5FMcWLbASylo8eeY+XhW7/wCjWZ/uxPq386AdAWRkJ82+uZpWw0I83PQiMQQZ5wBI29anf9GsxBAgiMz788VuW6MtgmAc+n3RUe51fstkrn+Hn7VnV9D9v7MRxPVy0xhQAPKN6Jeq9oESGIiTmB8hy3rXv1btMVAJUKMQqeM5MZ3oL3VO2wgs3ltiKLvsGgzlngUtk6EAnnHhGZ9c0+1tpkA8vLY71a2eplvmT7j64NG3Uq14n5f1pqT8GdBUmzJzty3nczPlTV63C7YON/Y5q6bqbaiNTfNh74YUn/8AkRGLrbgz3piNviyPI0an4HoKI2SEEZjaitMQNiN6vH6sEn+8n1B/BqQ9WCGJ1IfZz4/vRRrfgPb+ymQkHYxM0jzHMTy+77qtr3VtjADIuOSHP8qAdVGO9wHOMMPxo1fQaChu2CASCJmAI5+v52qVwPQ9u8oW/BUSRMgKRGPr41anqq2YuLPo2PrVN1q4O5w1lSoS6TcAhreoAaWMhTt6+fnWZy2HGFM9LFGq03bvLJGpZUCRIkTsSOU+dPTvESPHaR4/iKtZow/WbrldXijw9m4loIwRmIDMWgTEmAATHjgms1wX9oF61fBa7dvJr0sr6Y0SRqWBhpHpGPTuPtvbu3Ld0jtNep9u+0khwdyDqJHrUTo3qubzlLTAMZJ1t3dAAOPtagc7GQfKuWOS5Uy08bUU0etdGdILfs27yTouLqE7jkQfAggj2qVrEVS9UuhTwtjsDcW4dZcAY06oJUAkkiQT7mrgWs102QCWiiiAgE0ltpzTAEmuiucxQKJ54rLYwmFADRiOVcbdMQkGu5/jRClK+tIAYoYonXGCRtmJ+YO4+VRrnGFP7xIGwZTKnxHireR3iASaTdcjSse0eVC1kU6IjBwcg+M86Unyp0Ax2Q2pCtO6jQkGlQAFI2riKPs6RlNADTW6Qp90U4wpXEUANKK5jXE1wigQ2wpRThahL0DGjWU/tH4kpYtlSVm5uN/hbFa5yNMj+vyrNdfLAeygP7c/7TU59I0W/WDo0rq4q03Z3LaktiQ4UcxnMCMggiJ2kQ+pPT4ZGtXCNWo3A5IHaFyS0jfVJ38IHKtWQDvtzrz3o+2tq7xPDOu6ObZ5rctq7IQ24lfnApT+Mk0Vh8otMe6yddu1DWrVtTbYaS7iWYb91fsCcgnOJxWTD5nfFSCO0yN4mOXLM/Z354zvUdec+MVyyk5bs6oxUdkGyBjAE+ECST5DefStr1H6wM5Ni65bE2mYySB8VuT8UDvCcwGHhWf6rj/vLB2hw3yBj6xU3rP0OeEvLes4ts4Zf/p3AZ0/5Scjy1DkK1jbj8kYyVJ6WeimgQQCfz4RTXR3Hi9aS4BAcTHgZgj2IIqS+a7udzi42Ae1I86C3ZMedPBKUNTruBGQd703p4iiYUJBpJUJnfn2rm2rtB5VwT35UwAmlKgiMEcwfztRRSKaAIKjsCFj9W2FJPwE7Kf3SdjyJg7ipVh9Uzggkfy+hBpeIsq66W2ON/b396g8IxtO1ps4DKx+0Phlv3hgHxgGpdL+jfJOH5PlXH8/n2oQ0b+/86Wc/OtpmaAN3l+fD8aXTQX7ZwVALLMDxB3X5fUCnmWiwI7rSkfWjIzSCmIb0zSmk+0fCiBpAVR6Ysni/wBGe6yMdIGlSAzuCQpuwdBiIURPjyqx4/hTaU3FLMi5dWyQs5dTv3dypmQDEEZwvWvoZrd65e7W0AxFxQ1wC5ONkI70EYjkBWqsdfOFu2WL3NDshDIVchWKkEBgpBUnYzzzUlPdplnDZNE27Mx7Hz/pVL1kTVZGQO+NwfBqlWOlF7AXJVtK4KsCpYKJXViG8mAgGds0xe6T/SEB4cBxgszEqFMHuebePhHnRJpqjKizTAViOvnRLLcF9JC3AFYj7NxRAP8AEv1U+Nbk7UxdtdpKsFa2whlI3B3n6EcwRVMkdSoIS0uzGf2d8IHvXdQBXsdJBGIdlBHoQprM8Tb0u6NMo7JqO/dJXveIxvuK9O6E6vpwrXShZhcjDRKhdWAR8WW3Occ6zvSPVc3OOuajptu6vI+I9pA0jkvfkajtIMGa5pY2oJF45E5NkTqXwLLca+y/qrY0s/JS4gH2kEkbBpq3/tAEWLYGzXc/wqx9NyN6seK6ttw5F3hFXujv2IJR1HgDlm3nnmRBkNlun+lV4kcPZt6pV2U6txrKognZiF5jy8afTBxYk9UlI1nVq12fB2JMSs5/fYsB9RVjcuMAQoBaMA4E+EiiPDLp0gDSBpjlpGAPkKjWiQezYzAlG5lfA+LLG/MV08JI527dg2ulAWU/YbuSd0uD7LeoiD5GnXvlLoDHuPhcDuMORPMNvnmDUe8i9qqsJW+NDD98ZVvI4j1Io+HJuoUeCVYofbZvmPpS1MKHlvE3dK7ASx9cKo8zv6Ci4biDcLQBoB0qRuxHxH0kwPQ1WdHXyvC3WPxhmB8RhQPkpFS+kbnZcOAmCQETyLADV7ZalYUO8JxetrkAaFbSrTl2HxmNgoOJ5waDo+67u747Id23jLEfHcJ8J7qjyJO+GekVFrhwiYEC2vpGT6mPrVlaQKAq7KNI9qaAXTQA5/PP/inCKbaBWxCHPtUHjr2VYDKHPmpw6/KG/hFTTdpu9b9c75/PpjxrE90NcnEY9fTb1rkblzpjhDCaD9g6JPMbqfdY95p9QOVYTvcbQHG8Ro0HfU4U+Uzn0xT1xtIkkADJJwABuSTsMb0PFW9aFRiRvUHrL0kOHs9qU7QK6dyR3iSYBkHAMMf8tUe25nkf/ScagHKftC3c0x4zp289qNTIBBBBEgg4M+fhR9XusK8ZbLqGVkOl1YgkHkwIJBUwYPlQXU7O6y4CtDqOQJJDge8NHi5pJ3uOjjvUbpHihatPcJA0KTJ8dlHzIqU2PaqLrlcA4bSzKod1Us2wjvE+o0z7USdJhFWzzq+jEh3ks/f1Nu+SC08+8CPagLY+p9q1/Wfojs+j+G/atQrHyuKzt7B/vNZAW9S+UQT5HnXDKOl0zuhJNFx0MT+j8VbcaVhXc5lDbLARyLMWCQf2vWtF1L4Qpw2p/wDEcuP8sBZ9yp+lUvSHQ1x+OuWJyxVmKiFAIDFo8ASY8TFbW/aCIqp3QvdA/dAgVbGt7IZHtRbA0i8opRSqK7DnCe5pUsZMCY8fIfdQ2uBAt/rYJuT2nq4G3MBdKqPDBqo6e6wJZuWUedLNqeBMBRgRie8VJo7XWrh7zaS7kfs9mQG9eQX1OSfnGc43yUUHVl5wbsJVpMRD47w8/wB4c4xmR4DJdJdViLzcRbZrjJeNxkIA1RDnTAwQTEcwvjvaP184RSRNzBIMWjiMHn5fSpvR17UmufiJcjmpclwDncAge1L4z2sPlHeg+C4tbiK6GVYSP5Hz5e1Ruk+HYrKDvKZEEA+gOwOAROMVETiBw/FaP8PiO+B+zckgx5EgY8x4Vc6ZraepUzLVMy/F9JdosEHUhkkYI2OVOVMgGPLwptOsAS8WYoO0xk6RqETI+xJM52OrYGrLp23qGkBJA1uzAHSgO2r7MwTvsp8aw17izxlzWdTO7Bba6RpFsmANROJHeONyZ8uecnFlYR1Gqfi5F1UOGMNGcjODscNB9KJ+sdi9ctqLihLZBOZY6YIAUbk6RtMCZqr6W/V2U4RLYEhoIcMdIPf2jLT8iRGKzhtTtgg+I3B8doxWXkaNRxarN7+ktxt5QikWbZljznxaMAkCAvIEk1o1Tz51jOD4q5xD2+yDlQ4P6pOztWgCCST8Ix6lpjNbfTJkV0Y3dsjNVsN03eQc/anDk+U0BOY5b/k8qqYGlUA7becmKK8JHh60RGZ/PzpII3rNDMXe6Yu8Nxbh++pgExHckkEeazz8K2SAEAgysTPj5zVd0x0cjqpdZVWGoScBjpJB5EapnyrLcUvEdHMTbabDNuRKGeTj7DYiRiuZN4274LUprbk3oNVHWXoduJs6VaGVtYB+E8jqxiASQapeI/tBAtrotd4zILCFjHIZnkazfSXSXEcSgbtmYEkm3bDEIJjvQNPPnyFUnli1Qo45J2WPQ/Sp6N4lhcAdWUK4turb95WU7EjODGGPlVl0l/aFbuMvZ27ihSTrJtkkGARo2O37QzzFYa6xYzABxyxAAG3tSBSdURtz8TgAeJ5/OuZTaVI6HBP5M9X6P47tFUmO8guIwBC3EP2gDlSDhkJOkxkgg0z0/wBEjiLDIB3x3kzH6wAgSfAzFSeC4A27Vm2WkWECrAA+zpM7lt/GJgxTxO8V21a3OK6exmOqPWJStu3fuC29guCXgHSEIUEHciWTx7o8ak9I9XUuW2vG2Edv1qIq6NNq33tbqpALOORH2gORNB0h1XtcVxa5KHs9d0rEsJCrE4DHI1eEYkVqLHRotqURS1pho0ySyrGmFknUuSdMzLGJmKkot8lW0uCK1kC4zYk7mBkDYE7kCTHrUW80LJ8Y++g4PigbQ1ESg0Mf3rfdefDafei4ldSY8Zx6GtWnwYouKG5c0gnkBRTUHpS/3WTxQtPp5fX2reSWmLYoq2YfrZxbPfAIgKiwPHVLE++38NTeg+HC29cSSQeZETED0Jz5ih628NKLc20Hs4/d3nzAJA/i+bfVYFw9vMKQ4ztPdJ8+WK8mTco2dy6So41D2jyM62nlMnb3mttwvGSpuWjqDQ65A8QQfSII8jWa6d4MkC4AdcarvgFJAUkctz7Hypzq/wASdDoMydjyD4kfxAn+KsydqxtWi3vv2lwO7amtBYgfFH6wnw+0PlWr4jiFRXdjCqCxPlvIrH3mC3XYbY0L+2QoVlHmDFaXom4XsjWAQy7EgxyNth5fdg7Z7fTTbtHNlXBk+snSwucPpQy19puQD3UmNPvpCDxAY0z1QtoGe67KOzXEkCAZDP6CNPua0fF9U7U6ke5bYCBBVoHkGE8/GqPpDq+1oOASbZyGxgyD31A8doMHG00ThJO2UjKLVIpOmuJN687N4wgg4QEhQMDfc4mTUMDFWC8KCdFwrbYjuMJ0k7gz9kHIO+knO1M8VwJE6ZgJ8S6T3pI5MZXB7w8Nqju9yyaWwzwvFMja0ZkaDDIYM+fiJ3B3rc9FderTIBfBV9pVGYHz0qDGeQn0FYI7DyGPSiTfNajkceDMsalyer8B03w94xavIx/ZmG/0NDfSpRXMGvIbiKRDLqnI72303qy4DrHesN3LhdBulzvewJMqfQx5V0R9R5RzyweD0o2q7lFZfh/7QrRH6y3cTzGlgfaQfpU+31u4Y57Q+hRsb+Xl+ZqyyRfci4SXYsr9oOCGyDj51X8d1hsWm7J9TMTpKi2WGc5nBEc8zUC/17sCdK3X8O6FHrJMj5VXcd13ZwVWykED4+9sZyBE1iWWK4ZSOKT7Dq3ui7RJe2EIJOm4jtGfsqSyjxzG/tR8X/aFaTuWrNxvAd1RB8l1Yis2/SjaxcVLQaRvbDDH+aY9RU/o3rg9q4DdFsocEJZRWG+Qwjn9k+OIqKy9uP4VeJ88/wBMt0leBuFlTswxkIJI8wCcxOakdG8Obt1ECu2pgSoy0Y1kRHIE+lej9YOjV4vhxpbfTdtnxMc/VSQf6VK6A6uLwwZUMMfieAbjDw1xCLz0qPOSaftOzPuqiUzzkZByD4g5oQAPKkW0LbMg+FTK5JgP3ok5Pe171D6XuRZuRuRoB83On6Sa6ZSpWc6VuipXrKnDHtmR3biE1ADSAE1HSCTt3AhwDMmoHTvT/EXrBfWbajTrt25A0vvqb4mgldiBviovH8ML3HLaPwDRbjPwKuoj5SKtrlpNN5W+G5KkeAYCB5kT9BXmSzy2XY61BLcp+gLxHDXVBKgXARGO6QCc+qn+ux0PSfErbsqdu8BuQchiPHzxWY6qn+/RjBa0CP8AMjQfqw/IpOuF49ge8R+uCgcoCvnaJny5URbjMWSj0JWJnB+R9qY4/hp0nxVlI8iOf55VZkRVX0r8RZp0qkAycs2DgeA++u31CrGQx9RW3ejzcti0w+K2yTOAYXSfmy1nOrlwpcczBVZPswDD5E/KtU9vD94WwWlmP7MCTP52NZroi5PGfqwQHLYgYRsiZwMgbxExXnx4OtcM0l3htTtpWTcXQZyNOzY+k+IrJdH2Tav3EmSoK6hkEBlIbzkZ960XF9KapS1219wINtFIQECG1MQBvO01WDo/im4heIe1pzDAFY0BdJAXUT8Jj5UKOzEmWvFqpZVuqVAYtbdScE7E4hcmc4MZqz6F4jTqDGWuXGzESwAG3pUC3xhdpB3txE41AwZHKj6MdmZMQFLE84fHd9JaR75xFLDPRNUZkrRpmEiohtSOUef3EeFSUuSJ+f4igIr2eTj4MX030KQSAR2TTpET3zupbcbSOZznFM9CcUHHYvgp8PjjdJ3jYjznlWt43htaMv7Q+Tcj7EA+1YLiiVdbgEFsnyuJgj54rgyx0S+jtxS1rfkDpjgtFwxEHw2kbx9D71DJ5ePhV70rbDqHXa4ur+NQA3zTSf4WrPADUfAQPxqRZO0Gx8TSFY5DPPmf+PxNGgz+PjSapmgBrV40pOdqX2pHHlQIQtQhvOiIFJpE0DELTSxMeAgnbafOhufWnLfBO9u4wHdtrqY4gYwM7yaOQex6V0KhHC2B4W1+on8avL64nYjY1V8KALaEbaVj0AEVYC4HIj4Rn1r0VxR5z5siccO8jba00n1U6h57M/y51mOL6SZuFggau0AEeCy0/SK2PSI/VljnR3/Zfi/2lh71h+2tkkg4M6MQcggn3aMeAO0xXL6mTi0VxKyJaJHGXWidBc+zaVPpg1Z39AOskaWPd39gT6R8vWq1het8ReuLbS4lxiIZlymoFSDuDC+B54qc3FhrbI9m7bBzDgESSJhg3e5nauGaLlO7dj0i2nAZjy5XV2jyb7qe65cMv6PiTPETG8DQZzzz91R+nuAua7bqpYgaQywT3SCkjfBLCTvTPTvE3LthRdsFe+DIbSpOkgiGGDttNUju0zM+k9T0/SqDirp/XW7jZkG3jcEhQsbEifvPKtARB5n8PKqTiroaTpUnteyBgfCYJ95EfhvXd6rpIY+SuucK3Ez2lwLZ27NAQzFSvxOTkY5AfF70/wAMyWC6xoUkFRBiCBufcbnfzqRZ4A4Agr2pJzjSCefj5YzS8fe/Uu9thlhJiYAIUjwOQfD1G9cKTovfYcF4K925nSVXI2nI3jaQZ39ubV0slpj9pjMeZwo9qfFkBF0/4kHRvtksATtkY22O9N/pQuOdQGlHlZ8QMepk/QUpf7+iRB42xpRiD3tILAeM5bynH5FP8TaZcIIZpJI5HAaYxO3zNBeuksxkAC4Q0T8JWJODMTiOZ9qevcXBJ8QNa7RuNXrjykafCpUaJnRt9VK2hJ7pbJJyDn5zPsasWFUQOhy4O9skZJ23nwG2RM+WSbfheI121bYlZjwPMfOvS9LktaXyc+SPcK+lZLrB0ce8VGHYMP8A2HBHlqmR4knnE6+ZGaq+I4pVNzUAy2VXuESHuXQQix6f/tPKq5oqSDFJxexlOhbwZWs3TpHxK0fCVkz7SQR+y1Vt7ge0abA1Mx7yBgSAdoAJzgmpvSPRTi12yZJuC2oyXZl3ZY5Bg0E+B3qLw2lLy3Li9kwyGgjGxOiNs5g8ttq468nXd7ogX1YGDiDUu30bcIGnIIGYPMAnEbT9wqX1l6MKNabftk1jeTnmCAQe8MeEVu+hrn6i0RsbSn/aK3DHqbRmeTSk0ef2+h7u0H/S3h4x+Yp09XruO63+hvPyr0fUedAHJwKr+MvJL8h+DzS70KUBLyAsSdJgTtOMZoOL6MuW7YuQNMgScTyMftQfCtl1n4jTwDCc8ReAHmquP/hZHzrKdLFhZ4ZPBC5HhreV8xgGoygostGbkiquA+o2BGx/PhWl6LtKOi+IhpLBpH7OFgR4kSfSq3oS/ZDm3fWbVwEFgp1o0wjoeYG5xsTvEVJ4roq7wz3bGtWR0gmMOrDDDOCPWN9xRBd0KbvYvz0s1ro+3eEEhbe8xuFIMZ5fWu6sdZbvEFwVt21RRlVJMmYEsTiAaiIAejjbOQpA/wB4b8ak9VbKqlwqBlh9F/rXSlK1+jnbjTKXrh0rxIuvaa8/ZMJULCgoRBB0gaoMgz5Vd8Sq9javgA6grNI5uqgE+MHEec1E668EXS24juMR7MAfvSn+jbhPAoNyBpwf2WIA+UVDLDqv+G4ytJof6UsqdAj7SxiMDV4D85oemGhFBwS3OM7mD+Y9KIXf1qW42hp9Jx9QPanLl+XdSNiIPtGRyP8AWCRXHVp2asjW1AugnmunaeeRH4efqapunk7jEyR2igSTgaW5yfCrvh+ILG4IxaZQuNzgN7HPpmaqOsoBswjSWu6pEYXSeXq0fw0Q6kht7G/FZdQDdZA2FuS0zkzkZOwGCfwrRq5Ez7Vk7pNvUDm6SX8iGP3Rmu71e6RLEXXDuytoOQTKkYwTMeZxTHBFTaNuJJUkr+yTkenI/Kh6MAmGabh70mYBM6QMwJAO3I+YomtAE3F7pU6WHKIyPPSIz5RNcqkUaHtYPEvtCCPQH/n6VEu8PuMEm59AR8zkH85c4viyUuR3W7TQCIO5Hl4HwxNPcReK3AIwQWk8mgiP6/yrLSYLYBbSoSjmTduGIDT4jbIgb5/nTVq1quXBg/qwMDYiROfCJ5/cA5etFuJt4xpLc9sCY25x71I4htPaNpEkBQfHLRjnjSaKsBixww06XbIUISJwxyQd/EZ/nQLfa2LephklSJkiTgT/AKfL50XRrG2WRhpedRJnvExmYEjlHuN6BCWDW3wxOJ+XKJ9R4UtWnePIV5Lkisz1jJFmVPeu37jLnEW0FoE+64/zGrO1xrq5UmeyTb9o8m8tuf8AUwOw/SH4ZSh7G0FR2Yx3tIuPjcy0CRifSu15lkjXcnGGmVsr+tN5rR4fh0YzZtLIXJLkCPWYn3mj6b6L7OxbuEntLd3Q+O73+8hjw7un11eNPcP/ANz0leuAyts8/EAIo8hMn+GtB0gilbqsJD2WMfvWu8PfvH5U9Gq2a1aaRlus9zteH4S8Mga0b91zoYL/ALWjyitT0LH6NYg47JfoI/pWb6tcKLvD3rLCRcUsJ/8AJb0EN/8AkX/RFXHVS8TwqA4a2zIR4EGY+taxP5X5QsnFeGW1wYoHeBIyYwPFjhR8yKcdvHNVfTfSJs22cfEuE/8Aa4Kp/pXU/sKvKVKyMY26KHrOxv8AE2uFtGRa02QRkG4wAY/wgAH/ACtUE2f0vjLuj4dWlTyFq2dE+8fNqndAcL+j2bnFtuqlbUySbrd0t7E6Z/8AYeVWHUro/RaN05a7seegEx8zLfKuRR1vfvv/AA6XLQtu3/QumehUa2AF71hdSbZtknUhgZ0t3h/nPiajcS3acKjn4rT6Z/dYyPrV+7gPbk7uUPmGVsfNR8qy9lQE4yyT8JUiMQq3AB7kSKvKkQjbGv0gLw94T9pDA8zG3yq56s/3GogiXODvAgT9DVVx4S3wit8JuaFz+4CAR6iPXFXfQ1sLw9oCTKBpO/elvxog3Y5VQz1ltTwz4BiGg/umonQY0cKARks31g/LB+VWXH3RoIY4I0/PGw9fuqvdxKgQFCiAeX4yajnlvsOHA5p/Xo0SSp8vAmPlHOiuiL0xvnbGJk/Ie3hmi4njAGtpBOon2EZx4RTN/g7l1hqGldUESMzJG3Kfb1rja8FUxq3eCXLgiReuCM5iCxEbn4gPzJpOmm/7QGdr2k+ulvDfY7eXlV3xlvTdtm5tqJ8TEAZM842/kaq+uFtuwS43dLXO6g5LpPz5CdzA2iiEXq37Ck9jeXCcx8vwqh4i2hvKxZRPdYT8h8yB5TS3uJ4nLL2WmNiSTjfOnam7K3bgg9iC2PhMmRMzyNejmxymtiMJJEpLQ7VpwpQZEYg4O/I525edRbfGEg2gh1ZJ9Wydth7T6zmdwti4QS3ZltMLpECP+aj/APSr+sMOxkDTkNEbwfPz3rl/Hn2K60MOjIpiD+tUxBkFRJz86lrxq3pBJUwNht7E7Y3pz/p96QYs4JbZtzvGdqD9AugkhbQLCCf5Yx4Vn2MkQ1xYnEceZUL8UFDj7UqZHlC/7hTdrjdMC4GxgloIfaAYHIkHbYbVJTh7wMi3ZnYmSD78ztXcT25wbdo//cOfYmn7M0rFrRH4/jLZAIaDuhGZwCeWRyzjzFEnTCPhrewLTPhksNj+INAOAfUCLCTn/EB9zM586kXlulSP0cR/7F+6Ix+FZ9nI9x6ojdpg7F51Ygd47HxxkwPIfWmLlwW5tkkl5KACSV5n90g+NDc6KaSVtPkZ03FGTiIIzjHnM5rmt3gwJsXCRz1efkD6c5FY9ifg1rj5F6LvsgK6RKjTqM6iMkTjO55in7HE6ltyz6kDGMENKlWDHeIb51Fm9kiw8nG+ZHwk4zBn1EUdlr6yf0Z9TDvd5Y9sY5/kVqMMq8ibiD0Xw4t3ALRIQFm1Eg/EkMATgCcjfaj4ZU4XWUJYPc7ynAUsxMjwIUxHkKS+GICrw11FHgwM+pK/dTF+4dDKLFwE4yAY8OXLy8a045Y8BcWWt3poB4KExs0iD+f51neOtvee2HIVFMgtPxvBuXHHMbx5AAb0/acrIFm9kQcf0HMmn3LOubV6PALuRuYO25xSbzS5CLhHgDpy92llLNiQlsTqMSwwA0eOS3uTVvw/StoqoWVCiADvAhR/zVabhWIs3APDsjOY56t/WlLp/wCK4Dn/AAyP6T9c1SMsyd0ZloaoseJ49AUn9qZ5CAf51nxbDPddWjtTBJGAJxBmNU5jbbIxM5yCPgfkfhY89oM/Oa62FB1dlcMnHdOMfTam3llyhJxRUXeju3w11VRJ0qowB4zOTzOOdXSca0qBGhYH8IER+fCue2pOVuTM/CSPed/u8qH9IUthHIHLQw9yIyB4Visg3KLGrx1uZaO6dOwycEj5zHPaopcwhJBbVnbPvMbD61Nfid+4TIj4eVNEljLW87THoB4UKE7sNUeAnb9bbIHucff5DbY+VP8AF9KD/DGsk6h6rt7A/eZqPZ4RWJaCpwRJ8J5e2xpL/GQ4BB0NzhpPry+nhWHGXZDtBdH8SzNNzSNAb5EeB3yBOdpqu6z9IJ2K3X1gFwoVCJXuk5kRnfHlUniDbJjVAE8yGPntCxvHOoV7o9eJm0twAjTcJ3kgMpxj9oem1ajGS5Qm1RfWL51HI0sCQViJJiMYkfgal6CQpXvEfa5nHh5xUHhQrOZJBVREHAImc8wcGPSp7AQARLRAydzGY2nG+9dkZ1TZJxGLdw27bdmoa5pi1akS0ZMZBIGqSJ2FWQ4shRqADADWAcLIyfPIiKp+O4ZdQYnToViGG6lgVafb5RTnD2iNCnVcJlNcEd0SQzZPwhgB7U3JxpIS3LqyxIyIn125UKCDG9N2iEUicCcsfDck04LwInG2POdo9aryIcE4pniVlhnl6UNu5LEMCIg8s4Hyg4I86NjJ/nSaUkHB3DiBy86fY02IFK1yQYppUhBKw2EUjXBzNN2VkzyFdeiRSvawCmf6Vy+tAlym2uT5UalVjoeZqCKJHEUhNMQF3eRH5++nQ0Ry9+VNavzNKr/Wlshj3bUL3JjegFcRWkIUXaEvQtXXBQIR28qa1mjAruzpMBntJ/P30LJODz86fa3HgceFM6dQg8z86mzaODnxHr+c0SEzuPlmiW35UaCN6FELAvTuTUO8SwzGD5+dS7wxUcj8/OhoRX2bgllgqGxpBiAYz9BVrYwCTuPhnxAqou3SjFgveJVRMwZzI51ZM+kkuTpJLDwGAI+c/kVzY38v0VlwE5KgnALmfnuPkdqPgbGkO2onUcTgKANvnmfOowJJ1bZwPD+e1SeKtIyFXTVbI7wkjAgjIzM1eNO5dl/rJvbYreLXtuKQFNNuyrkXGcabpdV7qmY0zvv8OwxUxuPKWiWYM0AgqRHlHI+GIk4iqfi+rC32aAQgshFAiFIOFReY0jbxOaU8GL3DtFxNHZ2TbFw6SjqSW1kbAgxA86wpOX9CqNB0RJtBj9rK4yF8G/ekGYxUvbNRbfSNnT3bilQQs5AnkJiJxT63JyMjxB+lXVJUhbjxOab8fxopzSmtCEDHwpGOMgTSg0rHHjTENK3gKaXY1IUDyoUsj2rDVmlsLbEAelcWFGLY5ikLCtUIbcZobZANONQKkfKlQzg9EXrioFKaZkbbPpXFs+lFp8qQrTAENSk0sbUhFAHE0j/XlSmK4fSgBlGNGfWuemxWRiuabK496K4aEnFADFncCeX5NAGJulTtjHqBJ9a6urhjw/2dDJF99LGAMDHypy+sss5murq6p9Mv2Rjyh3iDpSVxGffxqj6UtLI7ow2rbdgAoY+JAwJ2rq6p5jUCk6XYspk/aA/GnOpPFsvEhAe69tiRylQCCPA8vQ11dUcfUjpl0M3dzc02xlR6V1dXczjQCbx40URtj0rq6srgYiHbzpzVyrq6mhMQrG1KOVLXVoQKtMGnNAO9JXUwOJpKWuoQgaG42VHjP0/5rq6kMQmgrq6mI40XKkrqAAY5oGNdXVljQJ8aIZxSV1C4Gf/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95749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00"/>
                                        </p:tgtEl>
                                        <p:attrNameLst>
                                          <p:attrName>style.visibility</p:attrName>
                                        </p:attrNameLst>
                                      </p:cBhvr>
                                      <p:to>
                                        <p:strVal val="visible"/>
                                      </p:to>
                                    </p:set>
                                    <p:animEffect transition="in" filter="fade">
                                      <p:cBhvr>
                                        <p:cTn id="32" dur="500"/>
                                        <p:tgtEl>
                                          <p:spTgt spid="82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197"/>
                                        </p:tgtEl>
                                        <p:attrNameLst>
                                          <p:attrName>style.visibility</p:attrName>
                                        </p:attrNameLst>
                                      </p:cBhvr>
                                      <p:to>
                                        <p:strVal val="visible"/>
                                      </p:to>
                                    </p:set>
                                    <p:animEffect transition="in" filter="fade">
                                      <p:cBhvr>
                                        <p:cTn id="37"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t>What did they grow ?</a:t>
            </a:r>
            <a:endParaRPr lang="en-CA" altLang="en-US" dirty="0" smtClean="0"/>
          </a:p>
        </p:txBody>
      </p:sp>
      <p:sp>
        <p:nvSpPr>
          <p:cNvPr id="10243" name="Rectangle 3"/>
          <p:cNvSpPr>
            <a:spLocks noGrp="1" noChangeArrowheads="1"/>
          </p:cNvSpPr>
          <p:nvPr>
            <p:ph type="body" idx="1"/>
          </p:nvPr>
        </p:nvSpPr>
        <p:spPr/>
        <p:txBody>
          <a:bodyPr/>
          <a:lstStyle/>
          <a:p>
            <a:pPr eaLnBrk="1" hangingPunct="1"/>
            <a:r>
              <a:rPr lang="en-US" altLang="en-US" sz="2400" dirty="0" smtClean="0"/>
              <a:t>They grew barley, wheat, and a great amount of grains.</a:t>
            </a:r>
          </a:p>
          <a:p>
            <a:pPr eaLnBrk="1" hangingPunct="1"/>
            <a:r>
              <a:rPr lang="en-US" altLang="en-US" sz="2400" dirty="0" smtClean="0"/>
              <a:t>They grew vast amounts of wheat, enough to secure the city and left overs to trade.</a:t>
            </a:r>
            <a:endParaRPr lang="en-CA" altLang="en-US" sz="2400" dirty="0" smtClean="0"/>
          </a:p>
        </p:txBody>
      </p:sp>
      <p:pic>
        <p:nvPicPr>
          <p:cNvPr id="10244" name="Picture 4" descr="ancient-mesopotamia-foo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0480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descr="food_in_egy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48" y="3048000"/>
            <a:ext cx="5308600" cy="350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1300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500"/>
                                        <p:tgtEl>
                                          <p:spTgt spid="1024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fade">
                                      <p:cBhvr>
                                        <p:cTn id="15" dur="500"/>
                                        <p:tgtEl>
                                          <p:spTgt spid="1024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5"/>
                                        </p:tgtEl>
                                        <p:attrNameLst>
                                          <p:attrName>style.visibility</p:attrName>
                                        </p:attrNameLst>
                                      </p:cBhvr>
                                      <p:to>
                                        <p:strVal val="visible"/>
                                      </p:to>
                                    </p:set>
                                    <p:animEffect transition="in" filter="fade">
                                      <p:cBhvr>
                                        <p:cTn id="20" dur="500"/>
                                        <p:tgtEl>
                                          <p:spTgt spid="1024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animEffect transition="in" filter="fade">
                                      <p:cBhvr>
                                        <p:cTn id="2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52400"/>
            <a:ext cx="8229600" cy="4525963"/>
          </a:xfrm>
        </p:spPr>
        <p:txBody>
          <a:bodyPr/>
          <a:lstStyle/>
          <a:p>
            <a:pPr eaLnBrk="1" hangingPunct="1"/>
            <a:r>
              <a:rPr lang="en-US" altLang="en-US" dirty="0" smtClean="0"/>
              <a:t>They grew vegetables such as onions, leeks, lettuce, radishes, ground, melons, peas and lentils flex.</a:t>
            </a:r>
          </a:p>
          <a:p>
            <a:pPr eaLnBrk="1" hangingPunct="1"/>
            <a:r>
              <a:rPr lang="en-US" altLang="en-US" dirty="0" smtClean="0"/>
              <a:t>Dates, pomegrates and figs.</a:t>
            </a:r>
          </a:p>
          <a:p>
            <a:pPr eaLnBrk="1" hangingPunct="1"/>
            <a:r>
              <a:rPr lang="en-US" altLang="en-US" dirty="0" smtClean="0"/>
              <a:t>They grew wheat and barley from which they made bread and </a:t>
            </a:r>
            <a:r>
              <a:rPr lang="en-US" altLang="en-US" dirty="0" smtClean="0"/>
              <a:t>beer.</a:t>
            </a:r>
            <a:endParaRPr lang="en-CA" altLang="en-US" dirty="0" smtClean="0"/>
          </a:p>
        </p:txBody>
      </p:sp>
      <p:pic>
        <p:nvPicPr>
          <p:cNvPr id="11267" name="Picture 4" descr="5588658150_7fa7e86e24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962400"/>
            <a:ext cx="4124325"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making_bre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352800"/>
            <a:ext cx="407193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5751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500"/>
                                        <p:tgtEl>
                                          <p:spTgt spid="1126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266">
                                            <p:txEl>
                                              <p:pRg st="1" end="1"/>
                                            </p:txEl>
                                          </p:spTgt>
                                        </p:tgtEl>
                                        <p:attrNameLst>
                                          <p:attrName>style.visibility</p:attrName>
                                        </p:attrNameLst>
                                      </p:cBhvr>
                                      <p:to>
                                        <p:strVal val="visible"/>
                                      </p:to>
                                    </p:set>
                                    <p:animEffect transition="in" filter="fade">
                                      <p:cBhvr>
                                        <p:cTn id="10" dur="500"/>
                                        <p:tgtEl>
                                          <p:spTgt spid="1126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animEffect transition="in" filter="fade">
                                      <p:cBhvr>
                                        <p:cTn id="13" dur="500"/>
                                        <p:tgtEl>
                                          <p:spTgt spid="1126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fade">
                                      <p:cBhvr>
                                        <p:cTn id="18" dur="500"/>
                                        <p:tgtEl>
                                          <p:spTgt spid="1126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268"/>
                                        </p:tgtEl>
                                        <p:attrNameLst>
                                          <p:attrName>style.visibility</p:attrName>
                                        </p:attrNameLst>
                                      </p:cBhvr>
                                      <p:to>
                                        <p:strVal val="visible"/>
                                      </p:to>
                                    </p:set>
                                    <p:animEffect transition="in" filter="fade">
                                      <p:cBhvr>
                                        <p:cTn id="23"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381</TotalTime>
  <Words>1162</Words>
  <Application>Microsoft Office PowerPoint</Application>
  <PresentationFormat>On-screen Show (4:3)</PresentationFormat>
  <Paragraphs>111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Agriculture &amp; Merchants and Trade</vt:lpstr>
      <vt:lpstr>PowerPoint Presentation</vt:lpstr>
      <vt:lpstr>PowerPoint Presentation</vt:lpstr>
      <vt:lpstr>PowerPoint Presentation</vt:lpstr>
      <vt:lpstr>The Two Lands</vt:lpstr>
      <vt:lpstr>The Nile river </vt:lpstr>
      <vt:lpstr>How they grew crops</vt:lpstr>
      <vt:lpstr>What did they grow ?</vt:lpstr>
      <vt:lpstr>PowerPoint Presentation</vt:lpstr>
      <vt:lpstr>What tools they used</vt:lpstr>
      <vt:lpstr>Question Time</vt:lpstr>
      <vt:lpstr>What is a Merchants? </vt:lpstr>
      <vt:lpstr>What Merchants do?</vt:lpstr>
      <vt:lpstr>What Merchants do? (con’t)</vt:lpstr>
      <vt:lpstr>What they brought back</vt:lpstr>
      <vt:lpstr>Pictures</vt:lpstr>
      <vt:lpstr>Pictures </vt:lpstr>
      <vt:lpstr>What Merchants Wore?</vt:lpstr>
      <vt:lpstr>Where they traded &amp; Who they traded with?</vt:lpstr>
      <vt:lpstr>Questions</vt:lpstr>
      <vt:lpstr>Ancient Egypt: Trade</vt:lpstr>
      <vt:lpstr>What is trade?</vt:lpstr>
      <vt:lpstr>How did they trade? And did it change over the years? (Con’t)</vt:lpstr>
      <vt:lpstr>What did they trade?</vt:lpstr>
      <vt:lpstr>Who did they trade with?</vt:lpstr>
      <vt:lpstr>Questions?</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Ertas, Furkan</dc:creator>
  <cp:lastModifiedBy>samjul</cp:lastModifiedBy>
  <cp:revision>69</cp:revision>
  <dcterms:created xsi:type="dcterms:W3CDTF">2013-10-25T14:00:08Z</dcterms:created>
  <dcterms:modified xsi:type="dcterms:W3CDTF">2013-10-31T02:00:07Z</dcterms:modified>
</cp:coreProperties>
</file>