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750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hello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" name="Shape 16"/>
          <p:cNvGrpSpPr/>
          <p:nvPr/>
        </p:nvGrpSpPr>
        <p:grpSpPr>
          <a:xfrm>
            <a:off x="1194119" y="2165647"/>
            <a:ext cx="6779091" cy="692549"/>
            <a:chOff x="1172602" y="1381458"/>
            <a:chExt cx="6779091" cy="923399"/>
          </a:xfrm>
        </p:grpSpPr>
        <p:sp>
          <p:nvSpPr>
            <p:cNvPr id="17" name="Shape 17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9B0BD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18" name="Shape 18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9B0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10800000">
              <a:off x="4831993" y="1923017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9B0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83341" y="1040802"/>
            <a:ext cx="6777299" cy="129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2825896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3117802" y="-732189"/>
            <a:ext cx="2908500" cy="77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00" name="Shape 100"/>
          <p:cNvGrpSpPr/>
          <p:nvPr/>
        </p:nvGrpSpPr>
        <p:grpSpPr>
          <a:xfrm>
            <a:off x="1172602" y="1044162"/>
            <a:ext cx="6779091" cy="692549"/>
            <a:chOff x="1172602" y="1381458"/>
            <a:chExt cx="6779091" cy="923399"/>
          </a:xfrm>
        </p:grpSpPr>
        <p:sp>
          <p:nvSpPr>
            <p:cNvPr id="101" name="Shape 101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102" name="Shape 102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03"/>
            <p:cNvCxnSpPr/>
            <p:nvPr/>
          </p:nvCxnSpPr>
          <p:spPr>
            <a:xfrm rot="10800000">
              <a:off x="4831993" y="192273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 rot="5400000">
            <a:off x="5518103" y="1667998"/>
            <a:ext cx="4175100" cy="16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1558405" y="-232609"/>
            <a:ext cx="3768000" cy="55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0" name="Shape 110"/>
          <p:cNvGrpSpPr/>
          <p:nvPr/>
        </p:nvGrpSpPr>
        <p:grpSpPr>
          <a:xfrm rot="5400000">
            <a:off x="4593989" y="2045121"/>
            <a:ext cx="4110205" cy="923399"/>
            <a:chOff x="1815219" y="1381458"/>
            <a:chExt cx="5480273" cy="923399"/>
          </a:xfrm>
        </p:grpSpPr>
        <p:sp>
          <p:nvSpPr>
            <p:cNvPr id="111" name="Shape 111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112" name="Shape 112"/>
            <p:cNvCxnSpPr/>
            <p:nvPr/>
          </p:nvCxnSpPr>
          <p:spPr>
            <a:xfrm rot="10800000">
              <a:off x="1815219" y="1924814"/>
              <a:ext cx="2469000" cy="2399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 rot="10800000">
              <a:off x="4826492" y="1927505"/>
              <a:ext cx="2469000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1172602" y="1044162"/>
            <a:ext cx="6779091" cy="692549"/>
            <a:chOff x="1172602" y="1381458"/>
            <a:chExt cx="6779091" cy="923399"/>
          </a:xfrm>
        </p:grpSpPr>
        <p:sp>
          <p:nvSpPr>
            <p:cNvPr id="29" name="Shape 29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30" name="Shape 30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10800000">
              <a:off x="4831993" y="192273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Shape 34"/>
          <p:cNvGrpSpPr/>
          <p:nvPr/>
        </p:nvGrpSpPr>
        <p:grpSpPr>
          <a:xfrm>
            <a:off x="1172602" y="2165684"/>
            <a:ext cx="6779091" cy="692549"/>
            <a:chOff x="1172602" y="1381458"/>
            <a:chExt cx="6779091" cy="923399"/>
          </a:xfrm>
        </p:grpSpPr>
        <p:sp>
          <p:nvSpPr>
            <p:cNvPr id="35" name="Shape 35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36" name="Shape 36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10800000">
              <a:off x="4831993" y="1927499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90039" y="903642"/>
            <a:ext cx="7754699" cy="14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9247" y="2825487"/>
            <a:ext cx="77346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9D9899"/>
              </a:buClr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1172602" y="1044162"/>
            <a:ext cx="6779091" cy="692549"/>
            <a:chOff x="1172602" y="1381458"/>
            <a:chExt cx="6779091" cy="923399"/>
          </a:xfrm>
        </p:grpSpPr>
        <p:sp>
          <p:nvSpPr>
            <p:cNvPr id="49" name="Shape 49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50" name="Shape 50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10800000">
              <a:off x="4831993" y="192273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1680209"/>
            <a:ext cx="3804000" cy="290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5151" y="1680209"/>
            <a:ext cx="3804000" cy="290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51559" y="1680209"/>
            <a:ext cx="3442500" cy="4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marL="457200" indent="0" rtl="0">
              <a:spcBef>
                <a:spcPts val="0"/>
              </a:spcBef>
              <a:buFont typeface="Quattrocento"/>
              <a:buNone/>
              <a:defRPr/>
            </a:lvl2pPr>
            <a:lvl3pPr marL="914400" indent="0" rtl="0">
              <a:spcBef>
                <a:spcPts val="0"/>
              </a:spcBef>
              <a:buFont typeface="Quattrocento"/>
              <a:buNone/>
              <a:defRPr/>
            </a:lvl3pPr>
            <a:lvl4pPr marL="1371600" indent="0" rtl="0">
              <a:spcBef>
                <a:spcPts val="0"/>
              </a:spcBef>
              <a:buFont typeface="Quattrocento"/>
              <a:buNone/>
              <a:defRPr/>
            </a:lvl4pPr>
            <a:lvl5pPr marL="1828800" indent="0" rtl="0">
              <a:spcBef>
                <a:spcPts val="0"/>
              </a:spcBef>
              <a:buFont typeface="Quattrocento"/>
              <a:buNone/>
              <a:defRPr/>
            </a:lvl5pPr>
            <a:lvl6pPr marL="2286000" indent="0" rtl="0">
              <a:spcBef>
                <a:spcPts val="0"/>
              </a:spcBef>
              <a:buFont typeface="Quattrocento"/>
              <a:buNone/>
              <a:defRPr/>
            </a:lvl6pPr>
            <a:lvl7pPr marL="2743200" indent="0" rtl="0">
              <a:spcBef>
                <a:spcPts val="0"/>
              </a:spcBef>
              <a:buFont typeface="Quattrocento"/>
              <a:buNone/>
              <a:defRPr/>
            </a:lvl7pPr>
            <a:lvl8pPr marL="3200400" indent="0" rtl="0">
              <a:spcBef>
                <a:spcPts val="0"/>
              </a:spcBef>
              <a:buFont typeface="Quattrocento"/>
              <a:buNone/>
              <a:defRPr/>
            </a:lvl8pPr>
            <a:lvl9pPr marL="3657600" indent="0" rtl="0">
              <a:spcBef>
                <a:spcPts val="0"/>
              </a:spcBef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88487" y="2210696"/>
            <a:ext cx="3804000" cy="23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002305" y="1680209"/>
            <a:ext cx="3447299" cy="4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marL="457200" indent="0" rtl="0">
              <a:spcBef>
                <a:spcPts val="0"/>
              </a:spcBef>
              <a:buFont typeface="Quattrocento"/>
              <a:buNone/>
              <a:defRPr/>
            </a:lvl2pPr>
            <a:lvl3pPr marL="914400" indent="0" rtl="0">
              <a:spcBef>
                <a:spcPts val="0"/>
              </a:spcBef>
              <a:buFont typeface="Quattrocento"/>
              <a:buNone/>
              <a:defRPr/>
            </a:lvl3pPr>
            <a:lvl4pPr marL="1371600" indent="0" rtl="0">
              <a:spcBef>
                <a:spcPts val="0"/>
              </a:spcBef>
              <a:buFont typeface="Quattrocento"/>
              <a:buNone/>
              <a:defRPr/>
            </a:lvl4pPr>
            <a:lvl5pPr marL="1828800" indent="0" rtl="0">
              <a:spcBef>
                <a:spcPts val="0"/>
              </a:spcBef>
              <a:buFont typeface="Quattrocento"/>
              <a:buNone/>
              <a:defRPr/>
            </a:lvl5pPr>
            <a:lvl6pPr marL="2286000" indent="0" rtl="0">
              <a:spcBef>
                <a:spcPts val="0"/>
              </a:spcBef>
              <a:buFont typeface="Quattrocento"/>
              <a:buNone/>
              <a:defRPr/>
            </a:lvl6pPr>
            <a:lvl7pPr marL="2743200" indent="0" rtl="0">
              <a:spcBef>
                <a:spcPts val="0"/>
              </a:spcBef>
              <a:buFont typeface="Quattrocento"/>
              <a:buNone/>
              <a:defRPr/>
            </a:lvl7pPr>
            <a:lvl8pPr marL="3200400" indent="0" rtl="0">
              <a:spcBef>
                <a:spcPts val="0"/>
              </a:spcBef>
              <a:buFont typeface="Quattrocento"/>
              <a:buNone/>
              <a:defRPr/>
            </a:lvl8pPr>
            <a:lvl9pPr marL="3657600" indent="0" rtl="0">
              <a:spcBef>
                <a:spcPts val="0"/>
              </a:spcBef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6" y="2208275"/>
            <a:ext cx="3799800" cy="23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63" name="Shape 63"/>
          <p:cNvGrpSpPr/>
          <p:nvPr/>
        </p:nvGrpSpPr>
        <p:grpSpPr>
          <a:xfrm>
            <a:off x="1172602" y="1044162"/>
            <a:ext cx="6779091" cy="692549"/>
            <a:chOff x="1172602" y="1381458"/>
            <a:chExt cx="6779091" cy="923399"/>
          </a:xfrm>
        </p:grpSpPr>
        <p:sp>
          <p:nvSpPr>
            <p:cNvPr id="64" name="Shape 64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65" name="Shape 65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10800000">
              <a:off x="4831993" y="192273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2" name="Shape 72"/>
          <p:cNvGrpSpPr/>
          <p:nvPr/>
        </p:nvGrpSpPr>
        <p:grpSpPr>
          <a:xfrm>
            <a:off x="1172602" y="1044162"/>
            <a:ext cx="6779091" cy="692549"/>
            <a:chOff x="1172602" y="1381458"/>
            <a:chExt cx="6779091" cy="923399"/>
          </a:xfrm>
        </p:grpSpPr>
        <p:sp>
          <p:nvSpPr>
            <p:cNvPr id="73" name="Shape 73"/>
            <p:cNvSpPr txBox="1"/>
            <p:nvPr/>
          </p:nvSpPr>
          <p:spPr>
            <a:xfrm>
              <a:off x="4147073" y="1381458"/>
              <a:ext cx="877200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5400" b="0" i="0" u="none" strike="noStrike" cap="none" baseline="0">
                  <a:solidFill>
                    <a:srgbClr val="EFD7CE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❧</a:t>
              </a:r>
            </a:p>
          </p:txBody>
        </p:sp>
        <p:cxnSp>
          <p:nvCxnSpPr>
            <p:cNvPr id="74" name="Shape 74"/>
            <p:cNvCxnSpPr/>
            <p:nvPr/>
          </p:nvCxnSpPr>
          <p:spPr>
            <a:xfrm rot="10800000">
              <a:off x="1172602" y="192570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10800000">
              <a:off x="4831993" y="1922738"/>
              <a:ext cx="3119699" cy="1500"/>
            </a:xfrm>
            <a:prstGeom prst="straightConnector1">
              <a:avLst/>
            </a:prstGeom>
            <a:noFill/>
            <a:ln w="12700" cap="flat">
              <a:solidFill>
                <a:srgbClr val="EFD7C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34578" y="1258646"/>
            <a:ext cx="3422399" cy="14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92000" y="419548"/>
            <a:ext cx="4116600" cy="41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034578" y="2702859"/>
            <a:ext cx="3411599" cy="188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attrocento"/>
              <a:buNone/>
              <a:defRPr/>
            </a:lvl1pPr>
            <a:lvl2pPr marL="457200" indent="0" rtl="0">
              <a:spcBef>
                <a:spcPts val="0"/>
              </a:spcBef>
              <a:buFont typeface="Quattrocento"/>
              <a:buNone/>
              <a:defRPr/>
            </a:lvl2pPr>
            <a:lvl3pPr marL="914400" indent="0" rtl="0">
              <a:spcBef>
                <a:spcPts val="0"/>
              </a:spcBef>
              <a:buFont typeface="Quattrocento"/>
              <a:buNone/>
              <a:defRPr/>
            </a:lvl3pPr>
            <a:lvl4pPr marL="1371600" indent="0" rtl="0">
              <a:spcBef>
                <a:spcPts val="0"/>
              </a:spcBef>
              <a:buFont typeface="Quattrocento"/>
              <a:buNone/>
              <a:defRPr/>
            </a:lvl4pPr>
            <a:lvl5pPr marL="1828800" indent="0" rtl="0">
              <a:spcBef>
                <a:spcPts val="0"/>
              </a:spcBef>
              <a:buFont typeface="Quattrocento"/>
              <a:buNone/>
              <a:defRPr/>
            </a:lvl5pPr>
            <a:lvl6pPr marL="2286000" indent="0" rtl="0">
              <a:spcBef>
                <a:spcPts val="0"/>
              </a:spcBef>
              <a:buFont typeface="Quattrocento"/>
              <a:buNone/>
              <a:defRPr/>
            </a:lvl6pPr>
            <a:lvl7pPr marL="2743200" indent="0" rtl="0">
              <a:spcBef>
                <a:spcPts val="0"/>
              </a:spcBef>
              <a:buFont typeface="Quattrocento"/>
              <a:buNone/>
              <a:defRPr/>
            </a:lvl7pPr>
            <a:lvl8pPr marL="3200400" indent="0" rtl="0">
              <a:spcBef>
                <a:spcPts val="0"/>
              </a:spcBef>
              <a:buFont typeface="Quattrocento"/>
              <a:buNone/>
              <a:defRPr/>
            </a:lvl8pPr>
            <a:lvl9pPr marL="3657600" indent="0" rtl="0">
              <a:spcBef>
                <a:spcPts val="0"/>
              </a:spcBef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77731" y="3501613"/>
            <a:ext cx="7766999" cy="4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 rot="180084">
            <a:off x="2186277" y="497634"/>
            <a:ext cx="4766939" cy="2703585"/>
          </a:xfrm>
          <a:prstGeom prst="rect">
            <a:avLst/>
          </a:prstGeom>
          <a:solidFill>
            <a:srgbClr val="EEEEEE"/>
          </a:solidFill>
          <a:ln w="1905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8489" y="3993229"/>
            <a:ext cx="7756200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attrocento"/>
              <a:buNone/>
              <a:defRPr/>
            </a:lvl1pPr>
            <a:lvl2pPr marL="457200" indent="0" rtl="0">
              <a:spcBef>
                <a:spcPts val="0"/>
              </a:spcBef>
              <a:buFont typeface="Quattrocento"/>
              <a:buNone/>
              <a:defRPr/>
            </a:lvl2pPr>
            <a:lvl3pPr marL="914400" indent="0" rtl="0">
              <a:spcBef>
                <a:spcPts val="0"/>
              </a:spcBef>
              <a:buFont typeface="Quattrocento"/>
              <a:buNone/>
              <a:defRPr/>
            </a:lvl3pPr>
            <a:lvl4pPr marL="1371600" indent="0" rtl="0">
              <a:spcBef>
                <a:spcPts val="0"/>
              </a:spcBef>
              <a:buFont typeface="Quattrocento"/>
              <a:buNone/>
              <a:defRPr/>
            </a:lvl4pPr>
            <a:lvl5pPr marL="1828800" indent="0" rtl="0">
              <a:spcBef>
                <a:spcPts val="0"/>
              </a:spcBef>
              <a:buFont typeface="Quattrocento"/>
              <a:buNone/>
              <a:defRPr/>
            </a:lvl5pPr>
            <a:lvl6pPr marL="2286000" indent="0" rtl="0">
              <a:spcBef>
                <a:spcPts val="0"/>
              </a:spcBef>
              <a:buFont typeface="Quattrocento"/>
              <a:buNone/>
              <a:defRPr/>
            </a:lvl6pPr>
            <a:lvl7pPr marL="2743200" indent="0" rtl="0">
              <a:spcBef>
                <a:spcPts val="0"/>
              </a:spcBef>
              <a:buFont typeface="Quattrocento"/>
              <a:buNone/>
              <a:defRPr/>
            </a:lvl7pPr>
            <a:lvl8pPr marL="3200400" indent="0" rtl="0">
              <a:spcBef>
                <a:spcPts val="0"/>
              </a:spcBef>
              <a:buFont typeface="Quattrocento"/>
              <a:buNone/>
              <a:defRPr/>
            </a:lvl8pPr>
            <a:lvl9pPr marL="3657600" indent="0" rtl="0">
              <a:spcBef>
                <a:spcPts val="0"/>
              </a:spcBef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A7B90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21335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❧"/>
              <a:defRPr/>
            </a:lvl1pPr>
            <a:lvl2pPr marL="777240" marR="0" indent="-231140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❧"/>
              <a:defRPr/>
            </a:lvl2pPr>
            <a:lvl3pPr marL="1143000" marR="0" indent="-2413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3pPr>
            <a:lvl4pPr marL="1508760" marR="0" indent="-21336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❧"/>
              <a:defRPr/>
            </a:lvl4pPr>
            <a:lvl5pPr marL="1828800" marR="0" indent="-22860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❧"/>
              <a:defRPr/>
            </a:lvl5pPr>
            <a:lvl6pPr marL="2148840" marR="0" indent="-19303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6pPr>
            <a:lvl7pPr marL="2468880" marR="0" indent="-195579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7pPr>
            <a:lvl8pPr marL="2788920" marR="0" indent="-18542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8pPr>
            <a:lvl9pPr marL="3108960" marR="0" indent="-18796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60378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621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639264" y="462108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183341" y="1040802"/>
            <a:ext cx="6777299" cy="129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980000"/>
                </a:solidFill>
                <a:latin typeface="Droid Serif"/>
                <a:ea typeface="Droid Serif"/>
                <a:cs typeface="Droid Serif"/>
                <a:sym typeface="Droid Serif"/>
              </a:rPr>
              <a:t>War on the Home Front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371600" y="2825896"/>
            <a:ext cx="6400799" cy="13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By: Megan, Becca, Justin, and Matthew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82225" y="1592225"/>
            <a:ext cx="5914800" cy="29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During the war the government needed full support from the citizens in order to be successful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To do so they used a tool called Propaganda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Propaganda is usually in the form of posters, advertisements, and newspaper articles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 Used to spread government favourable ideas, and to suppress the adverse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 Propaganda was usually used to persuade people to do, and or buy something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9383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Propaganda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875" y="1697175"/>
            <a:ext cx="2026200" cy="31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78750" y="1679250"/>
            <a:ext cx="5646299" cy="317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Posters were one of the most important methods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Gov. officials invested in eye catching posters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At beginning of the war they reflected optimism and hope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Towards the end they shifted to desperation and cries for help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Often the government used guilt, and the hatred of the enemy as motivation to support the war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Began asking government officials, Religious groups, and  civic organizations to spread propaganda by word of mouth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Propaganda Posters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24" y="1548050"/>
            <a:ext cx="2164924" cy="31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8500" y="1634050"/>
            <a:ext cx="5513700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Some of the most common propaganda poster topics were: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To buy war victory bonds (loans made out to the government)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To try and encourage men to enlist in the army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Rationing/ food and necessity conservation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Encourage women to pursue jobs in hospitals and factories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Types of Posters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467" y="1686250"/>
            <a:ext cx="2091957" cy="32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99297" y="158881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It was crucial that certain information was not released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This was solved by the War Measures Act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This allowed government to censor newspapers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Usually the government would censor the publication of </a:t>
            </a:r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Enemy air raids </a:t>
            </a:r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The amount of damages</a:t>
            </a:r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The number of hits, </a:t>
            </a:r>
          </a:p>
          <a:p>
            <a:pPr marL="914400" lvl="1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The names of places hit 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Information Published was often incorrect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Victories were exaggerated </a:t>
            </a:r>
          </a:p>
          <a:p>
            <a:pPr marL="457200" lvl="0" indent="-3175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Losses were downplayed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Newspaper Censorship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450" y="2934498"/>
            <a:ext cx="3711300" cy="20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In 1914 the War Measures Act was implemented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This allowed the government to make decisions based on the circumstances of the war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For example, they didn’t allow bread makers to make fancy bread because the wheat needed to be saved for the soldiers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Also, the government made farmers come work and make artillery for the army because the demand became very high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War Measures Act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150" y="3209400"/>
            <a:ext cx="2878524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People from Austria-Hungary, Germany, Ukraine and other countries were put in internment camps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They were considered “enemy aliens”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These camps were not a daycare, but they were a prison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Approximately 8000 people were put into these camps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More than 100 people died from internment camps, and this is considered one of Canada’s darkest times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Internment Camps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350" y="3122200"/>
            <a:ext cx="3220799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Although most of the battles happened on the other side of the ocean, there were attacks in British Columbia as well as on the east coast of Canada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German submarines sank 100 Canadian ships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This is relevant because it meant Canada had to use expenses to replace those ships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As well it put fear into those who lived on the coasts of Canada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Attacks in Canada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550" y="3018172"/>
            <a:ext cx="4886325" cy="1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When World War One started, people protested for women to be able to vote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This changed society in a big way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One example is that it created controversy because not everyone would have wanted this law to be passed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Also, since women are able to vote, there could be a change in who gets elected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This means that there could have been different decisions made by government throughout history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/>
              <a:t>Women being able to vote not only changed society in 1914 but from that point onward as well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Women Voting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925" y="105325"/>
            <a:ext cx="1966725" cy="15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975" y="3605150"/>
            <a:ext cx="2307549" cy="15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849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Canadians reacted with excitement and patriotism 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Practically all English Canadians contributed to the war effort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many young men enlisted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French Canadians didn’t feel attached to Britain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less than 1 in 20 volunteers for service were French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/>
              <a:t>CONSCRIPTION CRISIS:</a:t>
            </a:r>
          </a:p>
          <a:p>
            <a:pPr>
              <a:spcBef>
                <a:spcPts val="0"/>
              </a:spcBef>
              <a:buNone/>
            </a:pPr>
            <a:r>
              <a:rPr lang="en" sz="1800" b="1"/>
              <a:t>Beginning of World War I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925" y="2082623"/>
            <a:ext cx="3563074" cy="23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By 1917 the rate of enlistment had dropped for many reasons: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Canadians had learned about the bad conditions on the front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Jobs wear now more plentiful and higher paying at home</a:t>
            </a: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Enlistments were too low to replace soldiers lost in battle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Rates of Enlistment Drop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8700" y="1649425"/>
            <a:ext cx="6175199" cy="335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 sz="1600"/>
              <a:t>Our nation’s population in 1914 was just under 8 million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 sz="1600"/>
              <a:t>632,000 served throughout the 4 year war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 sz="1600"/>
              <a:t>425,000 of these soldiers travelled overseas to the warzones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 sz="1600"/>
              <a:t>172,000 wounded, 60,000 dead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 u="sng"/>
              <a:t>What sacrifices were made at home?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975" y="1485350"/>
            <a:ext cx="2934174" cy="36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30497" y="1521585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Prime Minister Robert Borden retracted his earlier promise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Introduced the Military Service Act</a:t>
            </a: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Many Canadians supported the act, others were very against it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6938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Conscription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325" y="2869475"/>
            <a:ext cx="3377350" cy="22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44522" y="1698935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Illustrated the strong divide between French and English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Some English Canadians were opposed to it → The French were much more outraged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Passing of the Act was responded to with protest: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Store windows were smashed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Tramway rails were ripped up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Army registrar offices were looted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Soldiers were sent into Quebec City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TOTAL: 4 civilians killed, dozens more injured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The Military Service Act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925" y="2455225"/>
            <a:ext cx="3487174" cy="207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07922" y="1470885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French Canadians felt very strongly about conscription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French felt that their rights were not being respected</a:t>
            </a: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Intense distrust was created between French and English Canadians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French-English Divide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151" y="2869697"/>
            <a:ext cx="2964686" cy="227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Thank You!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9250" y="1686250"/>
            <a:ext cx="4972200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The Government’s Victory Loan Campaign was the primary funding for financial aid to the British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In 1917, the government asked for $150 million, Canadians gave them $398 million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By 1919 $1.49 billion in donations were raised to put an end to the war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National debt rose from $463 million to $2.46 billion from 1913 to 1918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Victory Loan Campaign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500" y="1473075"/>
            <a:ext cx="3288500" cy="3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On December 6, 1917, two ships collided in Halifax’s harbor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One of them was carrying ammunition going to Europe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This was the biggest man made explosion before the atomic bomb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9000 people were wounded, 2000 were killed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25,000 houses and buildings were torn to pieces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 sz="1600"/>
              <a:t>We were trying to help Britain as much as we could, we could not take care of ourselves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The Halifax Explosion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This country was not prepared to have this much of an effect on the war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Before The Great War, we had no war experience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This was apparent when we made counted costly mistakes fighting in Europe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Our victories such as Vimy Ridge gave us respect in warfare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This was our first time being viewed at as more than a British colony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❏"/>
            </a:pPr>
            <a:r>
              <a:rPr lang="en" sz="1600"/>
              <a:t>Our country suffered greatly during this difficult time, although the independence, experience, and respect we gained made us much stronger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8425"/>
            <a:ext cx="4660224" cy="25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650" y="3350"/>
            <a:ext cx="46602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2575" y="2418300"/>
            <a:ext cx="4501424" cy="290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2575" y="0"/>
            <a:ext cx="4501425" cy="25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53625" y="1686250"/>
            <a:ext cx="5391299" cy="334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To make better use of Canada's limited resources rationing was introduced.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Government officials began monitoring and limiting consumption of food, gasoline, and building materials.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Gov. created the Canada Food Board to increase production and encourage less consumption.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Main foods that were rationed are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Flour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Beef &amp; Pork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Sugar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Butter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These food items were then shipped to Europe and given to soldiers and allied troops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Rationing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82" y="1483249"/>
            <a:ext cx="2652117" cy="354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Canadian government introduced many new rules: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No  fancy bread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No French pastries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No food items in liquor distillation</a:t>
            </a:r>
          </a:p>
          <a:p>
            <a:pPr marL="914400" lvl="1" indent="-31750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➢"/>
            </a:pPr>
            <a:r>
              <a:rPr lang="en"/>
              <a:t>Sugar in candy was to be reduced by 50%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Reducing Food Consumption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399" cy="29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Food controller’s office released a suggested weekly consumption for a family of five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Advice was extended to housewives</a:t>
            </a: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❖"/>
            </a:pPr>
            <a:r>
              <a:rPr lang="en"/>
              <a:t>If you were found to be carelessly wasting rationed items, you were prosecuted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8489" y="427616"/>
            <a:ext cx="7756200" cy="7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Government Suggestions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rdcover">
  <a:themeElements>
    <a:clrScheme name="Custom 14">
      <a:dk1>
        <a:srgbClr val="2E2224"/>
      </a:dk1>
      <a:lt1>
        <a:srgbClr val="FFFFFF"/>
      </a:lt1>
      <a:dk2>
        <a:srgbClr val="E5BEB0"/>
      </a:dk2>
      <a:lt2>
        <a:srgbClr val="F3D4DB"/>
      </a:lt2>
      <a:accent1>
        <a:srgbClr val="9A0003"/>
      </a:accent1>
      <a:accent2>
        <a:srgbClr val="626496"/>
      </a:accent2>
      <a:accent3>
        <a:srgbClr val="660117"/>
      </a:accent3>
      <a:accent4>
        <a:srgbClr val="844C68"/>
      </a:accent4>
      <a:accent5>
        <a:srgbClr val="7B0001"/>
      </a:accent5>
      <a:accent6>
        <a:srgbClr val="0029AD"/>
      </a:accent6>
      <a:hlink>
        <a:srgbClr val="FFDE66"/>
      </a:hlink>
      <a:folHlink>
        <a:srgbClr val="0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Macintosh PowerPoint</Application>
  <PresentationFormat>On-screen Show (16:9)</PresentationFormat>
  <Paragraphs>132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War on the Home Front</vt:lpstr>
      <vt:lpstr>What sacrifices were made at home?</vt:lpstr>
      <vt:lpstr>Victory Loan Campaign</vt:lpstr>
      <vt:lpstr>The Halifax Explosion</vt:lpstr>
      <vt:lpstr>Conclusion</vt:lpstr>
      <vt:lpstr>PowerPoint Presentation</vt:lpstr>
      <vt:lpstr>Rationing</vt:lpstr>
      <vt:lpstr>Reducing Food Consumption</vt:lpstr>
      <vt:lpstr>Government Suggestions</vt:lpstr>
      <vt:lpstr>Propaganda</vt:lpstr>
      <vt:lpstr>Propaganda Posters</vt:lpstr>
      <vt:lpstr>Types of Posters</vt:lpstr>
      <vt:lpstr>Newspaper Censorship</vt:lpstr>
      <vt:lpstr>War Measures Act</vt:lpstr>
      <vt:lpstr>Internment Camps</vt:lpstr>
      <vt:lpstr>Attacks in Canada</vt:lpstr>
      <vt:lpstr>Women Voting</vt:lpstr>
      <vt:lpstr>CONSCRIPTION CRISIS: Beginning of World War I</vt:lpstr>
      <vt:lpstr>Rates of Enlistment Drop</vt:lpstr>
      <vt:lpstr>Conscription</vt:lpstr>
      <vt:lpstr>The Military Service Act</vt:lpstr>
      <vt:lpstr>French-English Divide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on the Home Front</dc:title>
  <cp:lastModifiedBy>Megan Abel</cp:lastModifiedBy>
  <cp:revision>1</cp:revision>
  <dcterms:modified xsi:type="dcterms:W3CDTF">2015-04-21T22:17:17Z</dcterms:modified>
</cp:coreProperties>
</file>